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1"/>
  </p:notesMasterIdLst>
  <p:sldIdLst>
    <p:sldId id="256" r:id="rId2"/>
    <p:sldId id="301" r:id="rId3"/>
    <p:sldId id="298" r:id="rId4"/>
    <p:sldId id="296" r:id="rId5"/>
    <p:sldId id="292" r:id="rId6"/>
    <p:sldId id="297" r:id="rId7"/>
    <p:sldId id="293" r:id="rId8"/>
    <p:sldId id="291" r:id="rId9"/>
    <p:sldId id="294" r:id="rId10"/>
    <p:sldId id="264" r:id="rId11"/>
    <p:sldId id="265" r:id="rId12"/>
    <p:sldId id="266" r:id="rId13"/>
    <p:sldId id="270" r:id="rId14"/>
    <p:sldId id="269" r:id="rId15"/>
    <p:sldId id="300" r:id="rId16"/>
    <p:sldId id="261" r:id="rId17"/>
    <p:sldId id="289" r:id="rId18"/>
    <p:sldId id="280"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3" autoAdjust="0"/>
    <p:restoredTop sz="94660"/>
  </p:normalViewPr>
  <p:slideViewPr>
    <p:cSldViewPr snapToGrid="0">
      <p:cViewPr>
        <p:scale>
          <a:sx n="80" d="100"/>
          <a:sy n="80" d="100"/>
        </p:scale>
        <p:origin x="-22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38CF9-B730-437E-88BC-C66C4E43936D}" type="datetimeFigureOut">
              <a:rPr lang="en-US" smtClean="0"/>
              <a:pPr/>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728C6-E509-4A6A-ADE5-06D8B7AE73EE}" type="slidenum">
              <a:rPr lang="en-US" smtClean="0"/>
              <a:pPr/>
              <a:t>‹#›</a:t>
            </a:fld>
            <a:endParaRPr lang="en-US"/>
          </a:p>
        </p:txBody>
      </p:sp>
    </p:spTree>
    <p:extLst>
      <p:ext uri="{BB962C8B-B14F-4D97-AF65-F5344CB8AC3E}">
        <p14:creationId xmlns:p14="http://schemas.microsoft.com/office/powerpoint/2010/main" val="165580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D6EB1-0AF9-47DB-A46B-8BD7B401E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A27AB68-B2F0-4553-BCAF-35E3DEB11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870CCA5-D827-4819-A56E-A8B979ECC170}"/>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5" name="Footer Placeholder 4">
            <a:extLst>
              <a:ext uri="{FF2B5EF4-FFF2-40B4-BE49-F238E27FC236}">
                <a16:creationId xmlns="" xmlns:a16="http://schemas.microsoft.com/office/drawing/2014/main" id="{98A1E640-0B52-4CA2-9F4B-B7F3811FA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C05E2D-4F90-49B3-A48B-CBA61303B3FE}"/>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2904313457"/>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E9D24-F375-4A14-8850-E48A072D6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6A2960E-77C6-4031-82FB-15FB8FA51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725E1F-1C2B-4B53-AEF5-460D546413E8}"/>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5" name="Footer Placeholder 4">
            <a:extLst>
              <a:ext uri="{FF2B5EF4-FFF2-40B4-BE49-F238E27FC236}">
                <a16:creationId xmlns="" xmlns:a16="http://schemas.microsoft.com/office/drawing/2014/main" id="{E4B664CE-8578-4C88-8F06-1B55F6325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F8ADC7D-182B-4326-A58B-FF19BAA6EE05}"/>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286186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5E926D5-CE2F-4398-9B16-4E6AF9D156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A41DD06-A8BE-43E7-B6E4-29DFD69BBC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1159413-1FC6-41EE-8F9B-EE10D4F96296}"/>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5" name="Footer Placeholder 4">
            <a:extLst>
              <a:ext uri="{FF2B5EF4-FFF2-40B4-BE49-F238E27FC236}">
                <a16:creationId xmlns="" xmlns:a16="http://schemas.microsoft.com/office/drawing/2014/main" id="{8EA7EE67-EF6B-496B-8FF5-D833B75A8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B43EF9-E195-4133-B61E-9EF45D657C5D}"/>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76710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235774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63992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210480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383460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1232699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1486131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93332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132422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B0466E-7D2A-4CE9-B773-F6FE5AFF4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0432A96-D8D1-485D-8ACF-1847410693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77DBC9-7B8B-4712-B854-5924DFBE8BFF}"/>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5" name="Footer Placeholder 4">
            <a:extLst>
              <a:ext uri="{FF2B5EF4-FFF2-40B4-BE49-F238E27FC236}">
                <a16:creationId xmlns="" xmlns:a16="http://schemas.microsoft.com/office/drawing/2014/main" id="{F33999CA-CE94-4FA8-8179-66D630CDE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181335-4475-4905-9917-5949929F620E}"/>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3034296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2485566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8193065" cy="46086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3"/>
          </p:nvPr>
        </p:nvSpPr>
        <p:spPr>
          <a:xfrm>
            <a:off x="565681" y="663576"/>
            <a:ext cx="8193087" cy="422275"/>
          </a:xfrm>
        </p:spPr>
        <p:txBody>
          <a:bodyPr lIns="90000" tIns="46800" rIns="90000" bIns="46800"/>
          <a:lstStyle>
            <a:lvl1pPr marL="0" indent="1588">
              <a:buNone/>
              <a:tabLst/>
              <a:defRPr sz="1800">
                <a:solidFill>
                  <a:srgbClr val="8996A0"/>
                </a:solidFill>
              </a:defRPr>
            </a:lvl1pPr>
          </a:lstStyle>
          <a:p>
            <a:pPr lvl="0"/>
            <a:r>
              <a:rPr lang="en-US"/>
              <a:t>Click to edit Master text styles</a:t>
            </a:r>
          </a:p>
        </p:txBody>
      </p:sp>
      <p:sp>
        <p:nvSpPr>
          <p:cNvPr id="22" name="Date Placeholder 21"/>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23" name="Slide Number Placeholder 22"/>
          <p:cNvSpPr>
            <a:spLocks noGrp="1"/>
          </p:cNvSpPr>
          <p:nvPr>
            <p:ph type="sldNum" sz="quarter" idx="15"/>
          </p:nvPr>
        </p:nvSpPr>
        <p:spPr/>
        <p:txBody>
          <a:bodyPr/>
          <a:lstStyle/>
          <a:p>
            <a:pPr>
              <a:defRPr/>
            </a:pPr>
            <a:fld id="{90600ADF-17AC-4085-9C50-2A0435A05455}" type="slidenum">
              <a:rPr lang="en-US" smtClean="0"/>
              <a:pPr>
                <a:defRPr/>
              </a:pPr>
              <a:t>‹#›</a:t>
            </a:fld>
            <a:endParaRPr lang="en-US" dirty="0"/>
          </a:p>
        </p:txBody>
      </p:sp>
    </p:spTree>
    <p:extLst>
      <p:ext uri="{BB962C8B-B14F-4D97-AF65-F5344CB8AC3E}">
        <p14:creationId xmlns:p14="http://schemas.microsoft.com/office/powerpoint/2010/main" val="356163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41A09E-481C-432A-BF94-E64D0175E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E5C58BD-13A6-4959-B6EE-5A9A0045E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1BA0233-C843-44EC-88FA-CAFA2591290E}"/>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5" name="Footer Placeholder 4">
            <a:extLst>
              <a:ext uri="{FF2B5EF4-FFF2-40B4-BE49-F238E27FC236}">
                <a16:creationId xmlns="" xmlns:a16="http://schemas.microsoft.com/office/drawing/2014/main" id="{8B1D05AD-0210-41D5-B3F9-0E7874E36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65C0553-3280-4EDB-B774-4673443A9F83}"/>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286899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F5FA80-C7F0-41C8-8875-AD4EC86BB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ED191E-F76E-4F95-9752-7D112236C1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3962DDA-9C76-4845-B85D-61290DA490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1FEC49F-DDEA-4147-8BBB-4F42A6BB9F3E}"/>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6" name="Footer Placeholder 5">
            <a:extLst>
              <a:ext uri="{FF2B5EF4-FFF2-40B4-BE49-F238E27FC236}">
                <a16:creationId xmlns="" xmlns:a16="http://schemas.microsoft.com/office/drawing/2014/main" id="{1ADF2411-631F-4034-B0AB-4AF2EE13A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076140B-9BAD-442F-9F67-4FCBA4253714}"/>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180914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C7CE0-85A6-4464-BE39-71E98CB98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BFBCD4D-0FA8-40F9-8F1F-93F208790B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AE4394A-0E23-4895-8752-FD17C18E7B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875FF06-D412-48AF-B6C8-D43F32959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876FC2D-240C-46F6-81E4-3A6E164CBD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B2EBC65-2B55-4022-85C5-0511B973E6EB}"/>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8" name="Footer Placeholder 7">
            <a:extLst>
              <a:ext uri="{FF2B5EF4-FFF2-40B4-BE49-F238E27FC236}">
                <a16:creationId xmlns="" xmlns:a16="http://schemas.microsoft.com/office/drawing/2014/main" id="{E7FE05CE-9AA5-415A-A57B-1BA18FBD78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2169F7C-07F5-428F-A85D-3E58E496D29A}"/>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136032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F19EAF-E530-4208-ABC6-372A9E9669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F6CBA80-3715-40E5-8146-8CF398E4E086}"/>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4" name="Footer Placeholder 3">
            <a:extLst>
              <a:ext uri="{FF2B5EF4-FFF2-40B4-BE49-F238E27FC236}">
                <a16:creationId xmlns="" xmlns:a16="http://schemas.microsoft.com/office/drawing/2014/main" id="{D6BDEB40-0926-4821-92B2-B288F16D4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2E752C2-D87D-4C44-B6EC-CBD40D3AF857}"/>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259937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8CC26AF-FDAB-4406-8FD0-A96FBDD96150}"/>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3" name="Footer Placeholder 2">
            <a:extLst>
              <a:ext uri="{FF2B5EF4-FFF2-40B4-BE49-F238E27FC236}">
                <a16:creationId xmlns="" xmlns:a16="http://schemas.microsoft.com/office/drawing/2014/main" id="{8DCD0DF8-0FF4-4BFD-A679-C65D7181DC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DE8EF69-38EF-4DC1-AD86-E2940F772ADF}"/>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2959095771"/>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7132E3-AA01-4158-812B-670C982C0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931424F-17AE-4D40-8626-C1A6433C8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F1156FA-BD12-4E0C-A000-0F3062D78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A46BD2E-A591-4BA4-BE5F-57B2B59FD394}"/>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6" name="Footer Placeholder 5">
            <a:extLst>
              <a:ext uri="{FF2B5EF4-FFF2-40B4-BE49-F238E27FC236}">
                <a16:creationId xmlns="" xmlns:a16="http://schemas.microsoft.com/office/drawing/2014/main" id="{0437752E-8B5D-4D17-9331-CF1DDB674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EC8673-1187-4D6A-B6DE-739329957B61}"/>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189570230"/>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8D074-E19F-499D-8C70-3000623C1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1491516-565C-4E5F-ADED-572D8BAE2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39B5698-2088-4595-9917-193E832FF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F884CB1-1647-4239-9E41-2825A2651C88}"/>
              </a:ext>
            </a:extLst>
          </p:cNvPr>
          <p:cNvSpPr>
            <a:spLocks noGrp="1"/>
          </p:cNvSpPr>
          <p:nvPr>
            <p:ph type="dt" sz="half" idx="10"/>
          </p:nvPr>
        </p:nvSpPr>
        <p:spPr/>
        <p:txBody>
          <a:bodyPr/>
          <a:lstStyle/>
          <a:p>
            <a:fld id="{F54D5F7D-B366-4F16-ADE9-CC07D06A9425}" type="datetimeFigureOut">
              <a:rPr lang="en-US" smtClean="0"/>
              <a:pPr/>
              <a:t>10/22/2019</a:t>
            </a:fld>
            <a:endParaRPr lang="en-US"/>
          </a:p>
        </p:txBody>
      </p:sp>
      <p:sp>
        <p:nvSpPr>
          <p:cNvPr id="6" name="Footer Placeholder 5">
            <a:extLst>
              <a:ext uri="{FF2B5EF4-FFF2-40B4-BE49-F238E27FC236}">
                <a16:creationId xmlns="" xmlns:a16="http://schemas.microsoft.com/office/drawing/2014/main" id="{880800C9-3556-4C48-9280-4BA031D08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288604F-2D9C-46F6-B764-F6116A17B9C2}"/>
              </a:ext>
            </a:extLst>
          </p:cNvPr>
          <p:cNvSpPr>
            <a:spLocks noGrp="1"/>
          </p:cNvSpPr>
          <p:nvPr>
            <p:ph type="sldNum" sz="quarter" idx="12"/>
          </p:nvPr>
        </p:nvSpPr>
        <p:spPr/>
        <p:txBody>
          <a:bodyPr/>
          <a:lstStyle/>
          <a:p>
            <a:fld id="{6791AAF6-E094-41D4-8F36-94A95BA1C9B9}" type="slidenum">
              <a:rPr lang="en-US" smtClean="0"/>
              <a:pPr/>
              <a:t>‹#›</a:t>
            </a:fld>
            <a:endParaRPr lang="en-US"/>
          </a:p>
        </p:txBody>
      </p:sp>
    </p:spTree>
    <p:extLst>
      <p:ext uri="{BB962C8B-B14F-4D97-AF65-F5344CB8AC3E}">
        <p14:creationId xmlns:p14="http://schemas.microsoft.com/office/powerpoint/2010/main" val="94253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0F6B5A2-C735-4172-ADED-F00FDD040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820684F-92A0-4C05-9535-EAFCAE0CF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66FF09-BE63-4662-B74A-62037431F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D5F7D-B366-4F16-ADE9-CC07D06A9425}" type="datetimeFigureOut">
              <a:rPr lang="en-US" smtClean="0"/>
              <a:pPr/>
              <a:t>10/22/2019</a:t>
            </a:fld>
            <a:endParaRPr lang="en-US"/>
          </a:p>
        </p:txBody>
      </p:sp>
      <p:sp>
        <p:nvSpPr>
          <p:cNvPr id="5" name="Footer Placeholder 4">
            <a:extLst>
              <a:ext uri="{FF2B5EF4-FFF2-40B4-BE49-F238E27FC236}">
                <a16:creationId xmlns="" xmlns:a16="http://schemas.microsoft.com/office/drawing/2014/main" id="{7E509DC9-1C32-4D5C-A755-7D6014B0E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35E6F44-42C4-4576-979A-67618650A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1AAF6-E094-41D4-8F36-94A95BA1C9B9}" type="slidenum">
              <a:rPr lang="en-US" smtClean="0"/>
              <a:pPr/>
              <a:t>‹#›</a:t>
            </a:fld>
            <a:endParaRPr lang="en-US"/>
          </a:p>
        </p:txBody>
      </p:sp>
    </p:spTree>
    <p:extLst>
      <p:ext uri="{BB962C8B-B14F-4D97-AF65-F5344CB8AC3E}">
        <p14:creationId xmlns:p14="http://schemas.microsoft.com/office/powerpoint/2010/main" val="41099146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kapusta@comm-systems.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AA9E3CF5-0897-449C-89C8-00A89BFC27D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9288" r="14600"/>
          <a:stretch/>
        </p:blipFill>
        <p:spPr bwMode="auto">
          <a:xfrm>
            <a:off x="8196833" y="663703"/>
            <a:ext cx="3685904" cy="37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7910149F-AD97-4650-AC1D-C22D823C6FCA}"/>
              </a:ext>
            </a:extLst>
          </p:cNvPr>
          <p:cNvSpPr>
            <a:spLocks noGrp="1"/>
          </p:cNvSpPr>
          <p:nvPr>
            <p:ph type="ctrTitle"/>
          </p:nvPr>
        </p:nvSpPr>
        <p:spPr>
          <a:xfrm>
            <a:off x="1524000" y="1122363"/>
            <a:ext cx="7093226" cy="2387600"/>
          </a:xfrm>
        </p:spPr>
        <p:txBody>
          <a:bodyPr>
            <a:normAutofit/>
          </a:bodyPr>
          <a:lstStyle/>
          <a:p>
            <a:r>
              <a:rPr lang="en-US" sz="4400" dirty="0" smtClean="0">
                <a:latin typeface="Times New Roman" panose="02020603050405020304" pitchFamily="18" charset="0"/>
                <a:cs typeface="Times New Roman" panose="02020603050405020304" pitchFamily="18" charset="0"/>
              </a:rPr>
              <a:t>Satellite Antenna Overview</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20A63738-350C-4A01-B8C0-FBC112F5C0A7}"/>
              </a:ext>
            </a:extLst>
          </p:cNvPr>
          <p:cNvSpPr>
            <a:spLocks noGrp="1"/>
          </p:cNvSpPr>
          <p:nvPr>
            <p:ph type="subTitle" idx="1"/>
          </p:nvPr>
        </p:nvSpPr>
        <p:spPr>
          <a:xfrm>
            <a:off x="1265772" y="4681331"/>
            <a:ext cx="2481943" cy="1437515"/>
          </a:xfrm>
        </p:spPr>
        <p:txBody>
          <a:bodyPr lIns="91440" tIns="0" rIns="91440" bIns="0">
            <a:normAutofit fontScale="85000" lnSpcReduction="20000"/>
          </a:bodyPr>
          <a:lstStyle/>
          <a:p>
            <a:pPr algn="l"/>
            <a:r>
              <a:rPr lang="en-US" sz="1400" dirty="0">
                <a:latin typeface="Times New Roman" panose="02020603050405020304" pitchFamily="18" charset="0"/>
                <a:cs typeface="Times New Roman" panose="02020603050405020304" pitchFamily="18" charset="0"/>
              </a:rPr>
              <a:t>Karl Kapusta</a:t>
            </a:r>
          </a:p>
          <a:p>
            <a:pPr algn="l"/>
            <a:r>
              <a:rPr lang="en-US" sz="1400" dirty="0" err="1">
                <a:latin typeface="Times New Roman" panose="02020603050405020304" pitchFamily="18" charset="0"/>
                <a:cs typeface="Times New Roman" panose="02020603050405020304" pitchFamily="18" charset="0"/>
              </a:rPr>
              <a:t>CommSystems</a:t>
            </a:r>
            <a:r>
              <a:rPr lang="en-US" sz="1400" dirty="0">
                <a:latin typeface="Times New Roman" panose="02020603050405020304" pitchFamily="18" charset="0"/>
                <a:cs typeface="Times New Roman" panose="02020603050405020304" pitchFamily="18" charset="0"/>
              </a:rPr>
              <a:t>, LLC</a:t>
            </a:r>
          </a:p>
          <a:p>
            <a:pPr algn="l"/>
            <a:r>
              <a:rPr lang="en-US" sz="1400" dirty="0">
                <a:latin typeface="Times New Roman" panose="02020603050405020304" pitchFamily="18" charset="0"/>
                <a:cs typeface="Times New Roman" panose="02020603050405020304" pitchFamily="18" charset="0"/>
              </a:rPr>
              <a:t>12225 World Trade Dr. </a:t>
            </a:r>
            <a:r>
              <a:rPr lang="en-US" sz="1400" dirty="0" err="1">
                <a:latin typeface="Times New Roman" panose="02020603050405020304" pitchFamily="18" charset="0"/>
                <a:cs typeface="Times New Roman" panose="02020603050405020304" pitchFamily="18" charset="0"/>
              </a:rPr>
              <a:t>Ste.I</a:t>
            </a:r>
            <a:endParaRPr lang="en-U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San Diego, CA. 92128</a:t>
            </a:r>
          </a:p>
          <a:p>
            <a:pPr algn="l"/>
            <a:r>
              <a:rPr lang="en-US" sz="1400" dirty="0">
                <a:latin typeface="Times New Roman" panose="02020603050405020304" pitchFamily="18" charset="0"/>
                <a:cs typeface="Times New Roman" panose="02020603050405020304" pitchFamily="18" charset="0"/>
                <a:hlinkClick r:id="rId3"/>
              </a:rPr>
              <a:t>kkapusta@comm-systems.com</a:t>
            </a:r>
            <a:endParaRPr lang="en-U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1-858-824-0056</a:t>
            </a:r>
            <a:endParaRPr lang="en-US" sz="1400" dirty="0">
              <a:latin typeface="Times New Roman" panose="02020603050405020304" pitchFamily="18" charset="0"/>
              <a:cs typeface="Times New Roman" panose="02020603050405020304" pitchFamily="18" charset="0"/>
            </a:endParaRPr>
          </a:p>
        </p:txBody>
      </p:sp>
      <p:pic>
        <p:nvPicPr>
          <p:cNvPr id="5" name="Picture 4" descr="A picture containing drawing&#10;&#10;Description automatically generated">
            <a:extLst>
              <a:ext uri="{FF2B5EF4-FFF2-40B4-BE49-F238E27FC236}">
                <a16:creationId xmlns="" xmlns:a16="http://schemas.microsoft.com/office/drawing/2014/main" id="{FB4BFA3B-F391-4C6A-AEB3-FA934BD09A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1811" y="1423433"/>
            <a:ext cx="4383753" cy="892384"/>
          </a:xfrm>
          <a:prstGeom prst="rect">
            <a:avLst/>
          </a:prstGeom>
        </p:spPr>
      </p:pic>
    </p:spTree>
    <p:extLst>
      <p:ext uri="{BB962C8B-B14F-4D97-AF65-F5344CB8AC3E}">
        <p14:creationId xmlns:p14="http://schemas.microsoft.com/office/powerpoint/2010/main" val="322843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11480544" cy="460860"/>
          </a:xfrm>
        </p:spPr>
        <p:txBody>
          <a:bodyPr/>
          <a:lstStyle/>
          <a:p>
            <a:r>
              <a:rPr lang="en-GB" dirty="0" smtClean="0">
                <a:latin typeface="Times New Roman" panose="02020603050405020304" pitchFamily="18" charset="0"/>
                <a:cs typeface="Times New Roman" panose="02020603050405020304" pitchFamily="18" charset="0"/>
              </a:rPr>
              <a:t>		9711 </a:t>
            </a:r>
            <a:r>
              <a:rPr lang="en-GB" dirty="0">
                <a:latin typeface="Times New Roman" panose="02020603050405020304" pitchFamily="18" charset="0"/>
                <a:cs typeface="Times New Roman" panose="02020603050405020304" pitchFamily="18" charset="0"/>
              </a:rPr>
              <a:t>IMA </a:t>
            </a:r>
            <a:r>
              <a:rPr lang="en-GB" dirty="0" smtClean="0">
                <a:latin typeface="Times New Roman" panose="02020603050405020304" pitchFamily="18" charset="0"/>
                <a:cs typeface="Times New Roman" panose="02020603050405020304" pitchFamily="18" charset="0"/>
              </a:rPr>
              <a:t>&amp; XX12 Series IMA (Integrated </a:t>
            </a:r>
            <a:r>
              <a:rPr lang="en-GB" dirty="0">
                <a:latin typeface="Times New Roman" panose="02020603050405020304" pitchFamily="18" charset="0"/>
                <a:cs typeface="Times New Roman" panose="02020603050405020304" pitchFamily="18" charset="0"/>
              </a:rPr>
              <a:t>Marine Antenna) ICU</a:t>
            </a:r>
          </a:p>
        </p:txBody>
      </p:sp>
      <p:sp>
        <p:nvSpPr>
          <p:cNvPr id="3" name="Content Placeholder 2"/>
          <p:cNvSpPr>
            <a:spLocks noGrp="1"/>
          </p:cNvSpPr>
          <p:nvPr>
            <p:ph idx="1"/>
          </p:nvPr>
        </p:nvSpPr>
        <p:spPr>
          <a:xfrm>
            <a:off x="1955006" y="849833"/>
            <a:ext cx="8281988" cy="1811067"/>
          </a:xfrm>
        </p:spPr>
        <p:txBody>
          <a:bodyPr>
            <a:normAutofit fontScale="92500" lnSpcReduction="10000"/>
          </a:bodyPr>
          <a:lstStyle/>
          <a:p>
            <a:pPr marL="180975" indent="-180975"/>
            <a:r>
              <a:rPr lang="en-GB" sz="1600" dirty="0">
                <a:latin typeface="Times New Roman" pitchFamily="18" charset="0"/>
                <a:cs typeface="Times New Roman" pitchFamily="18" charset="0"/>
              </a:rPr>
              <a:t>On the IMA Series </a:t>
            </a:r>
            <a:r>
              <a:rPr lang="en-GB" sz="1600" dirty="0" smtClean="0">
                <a:latin typeface="Times New Roman" pitchFamily="18" charset="0"/>
                <a:cs typeface="Times New Roman" pitchFamily="18" charset="0"/>
              </a:rPr>
              <a:t>antennas, </a:t>
            </a:r>
            <a:r>
              <a:rPr lang="en-GB" sz="1600" dirty="0" smtClean="0">
                <a:latin typeface="Times New Roman" pitchFamily="18" charset="0"/>
                <a:cs typeface="Times New Roman" pitchFamily="18" charset="0"/>
              </a:rPr>
              <a:t>troubleshooting </a:t>
            </a:r>
            <a:r>
              <a:rPr lang="en-GB" sz="1600" dirty="0">
                <a:latin typeface="Times New Roman" pitchFamily="18" charset="0"/>
                <a:cs typeface="Times New Roman" pitchFamily="18" charset="0"/>
              </a:rPr>
              <a:t>has been simplified by housing all the stabilization components inside the ICU</a:t>
            </a:r>
          </a:p>
          <a:p>
            <a:pPr marL="180975" indent="-180975"/>
            <a:r>
              <a:rPr lang="en-GB" sz="1600" dirty="0">
                <a:latin typeface="Times New Roman" pitchFamily="18" charset="0"/>
                <a:cs typeface="Times New Roman" pitchFamily="18" charset="0"/>
              </a:rPr>
              <a:t>The ICU houses the Motherboard with tuner card, Level platform PCB and PSU’s.</a:t>
            </a:r>
          </a:p>
          <a:p>
            <a:pPr marL="180975" indent="-180975"/>
            <a:r>
              <a:rPr lang="en-GB" sz="1600" dirty="0">
                <a:latin typeface="Times New Roman" pitchFamily="18" charset="0"/>
                <a:cs typeface="Times New Roman" pitchFamily="18" charset="0"/>
              </a:rPr>
              <a:t>Intelligent Level MEM </a:t>
            </a:r>
            <a:r>
              <a:rPr lang="en-GB" sz="1600" dirty="0" smtClean="0">
                <a:latin typeface="Times New Roman" pitchFamily="18" charset="0"/>
                <a:cs typeface="Times New Roman" pitchFamily="18" charset="0"/>
              </a:rPr>
              <a:t>sensors monitor </a:t>
            </a:r>
            <a:r>
              <a:rPr lang="en-GB" sz="1600" dirty="0">
                <a:latin typeface="Times New Roman" pitchFamily="18" charset="0"/>
                <a:cs typeface="Times New Roman" pitchFamily="18" charset="0"/>
              </a:rPr>
              <a:t>the movement of the antenna throughout the elevation and cross level range providing live feedback to the ICU</a:t>
            </a:r>
            <a:r>
              <a:rPr lang="en-GB" sz="1600" dirty="0" smtClean="0">
                <a:latin typeface="Times New Roman" pitchFamily="18" charset="0"/>
                <a:cs typeface="Times New Roman" pitchFamily="18" charset="0"/>
              </a:rPr>
              <a:t>.</a:t>
            </a:r>
          </a:p>
          <a:p>
            <a:pPr marL="180975" indent="-180975"/>
            <a:r>
              <a:rPr lang="en-GB" sz="1600" dirty="0" smtClean="0">
                <a:latin typeface="Times New Roman" pitchFamily="18" charset="0"/>
                <a:cs typeface="Times New Roman" pitchFamily="18" charset="0"/>
              </a:rPr>
              <a:t>Originally, </a:t>
            </a:r>
            <a:r>
              <a:rPr lang="en-GB" sz="1600" dirty="0">
                <a:latin typeface="Times New Roman" pitchFamily="18" charset="0"/>
                <a:cs typeface="Times New Roman" pitchFamily="18" charset="0"/>
              </a:rPr>
              <a:t>tracking was </a:t>
            </a:r>
            <a:r>
              <a:rPr lang="en-GB" sz="1600" dirty="0" smtClean="0">
                <a:latin typeface="Times New Roman" pitchFamily="18" charset="0"/>
                <a:cs typeface="Times New Roman" pitchFamily="18" charset="0"/>
              </a:rPr>
              <a:t>performed </a:t>
            </a:r>
            <a:r>
              <a:rPr lang="en-GB" sz="1600" dirty="0">
                <a:latin typeface="Times New Roman" pitchFamily="18" charset="0"/>
                <a:cs typeface="Times New Roman" pitchFamily="18" charset="0"/>
              </a:rPr>
              <a:t>by the </a:t>
            </a:r>
            <a:r>
              <a:rPr lang="en-GB" sz="1600" dirty="0" smtClean="0">
                <a:latin typeface="Times New Roman" pitchFamily="18" charset="0"/>
                <a:cs typeface="Times New Roman" pitchFamily="18" charset="0"/>
              </a:rPr>
              <a:t>DAC. Currently, </a:t>
            </a:r>
            <a:r>
              <a:rPr lang="en-GB" sz="1600" dirty="0">
                <a:latin typeface="Times New Roman" pitchFamily="18" charset="0"/>
                <a:cs typeface="Times New Roman" pitchFamily="18" charset="0"/>
              </a:rPr>
              <a:t>the </a:t>
            </a:r>
            <a:r>
              <a:rPr lang="en-GB" sz="1600" dirty="0" smtClean="0">
                <a:latin typeface="Times New Roman" pitchFamily="18" charset="0"/>
                <a:cs typeface="Times New Roman" pitchFamily="18" charset="0"/>
              </a:rPr>
              <a:t>ICU </a:t>
            </a:r>
            <a:r>
              <a:rPr lang="en-GB" sz="1600" dirty="0">
                <a:latin typeface="Times New Roman" pitchFamily="18" charset="0"/>
                <a:cs typeface="Times New Roman" pitchFamily="18" charset="0"/>
              </a:rPr>
              <a:t>controls the </a:t>
            </a:r>
            <a:r>
              <a:rPr lang="en-GB" sz="1600" dirty="0" smtClean="0">
                <a:latin typeface="Times New Roman" pitchFamily="18" charset="0"/>
                <a:cs typeface="Times New Roman" pitchFamily="18" charset="0"/>
              </a:rPr>
              <a:t>tracking, </a:t>
            </a:r>
            <a:r>
              <a:rPr lang="en-GB" sz="1600" dirty="0">
                <a:latin typeface="Times New Roman" pitchFamily="18" charset="0"/>
                <a:cs typeface="Times New Roman" pitchFamily="18" charset="0"/>
              </a:rPr>
              <a:t>and the tuner card is located within it.</a:t>
            </a:r>
          </a:p>
          <a:p>
            <a:pPr marL="180975" indent="-180975"/>
            <a:endParaRPr lang="en-GB" sz="1600" dirty="0" smtClean="0"/>
          </a:p>
          <a:p>
            <a:pPr marL="180975" indent="-180975"/>
            <a:endParaRPr lang="en-GB" sz="1600" dirty="0"/>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10</a:t>
            </a:fld>
            <a:endParaRPr lang="en-US" dirty="0"/>
          </a:p>
        </p:txBody>
      </p:sp>
      <p:cxnSp>
        <p:nvCxnSpPr>
          <p:cNvPr id="7" name="Straight Arrow Connector 6"/>
          <p:cNvCxnSpPr/>
          <p:nvPr/>
        </p:nvCxnSpPr>
        <p:spPr bwMode="auto">
          <a:xfrm>
            <a:off x="3162300" y="3848100"/>
            <a:ext cx="914400" cy="914400"/>
          </a:xfrm>
          <a:prstGeom prst="straightConnector1">
            <a:avLst/>
          </a:prstGeom>
          <a:noFill/>
          <a:ln w="9525" cap="flat" cmpd="sng" algn="ctr">
            <a:noFill/>
            <a:prstDash val="solid"/>
            <a:round/>
            <a:headEnd type="none" w="med" len="med"/>
            <a:tailEnd type="arrow"/>
          </a:ln>
          <a:effectLst/>
        </p:spPr>
      </p:cxn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938" y="2715605"/>
            <a:ext cx="6397879" cy="377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3162300" y="3848100"/>
            <a:ext cx="914400" cy="914400"/>
          </a:xfrm>
          <a:prstGeom prst="straightConnector1">
            <a:avLst/>
          </a:prstGeom>
          <a:noFill/>
          <a:ln w="9525" cap="flat" cmpd="sng" algn="ctr">
            <a:noFill/>
            <a:prstDash val="solid"/>
            <a:round/>
            <a:headEnd type="none" w="med" len="med"/>
            <a:tailEnd type="arrow"/>
          </a:ln>
          <a:effectLst/>
        </p:spPr>
      </p:cxnSp>
      <p:sp>
        <p:nvSpPr>
          <p:cNvPr id="10" name="Rectangle 9"/>
          <p:cNvSpPr/>
          <p:nvPr/>
        </p:nvSpPr>
        <p:spPr>
          <a:xfrm>
            <a:off x="7468596" y="5932416"/>
            <a:ext cx="1392565" cy="338554"/>
          </a:xfrm>
          <a:prstGeom prst="rect">
            <a:avLst/>
          </a:prstGeom>
          <a:solidFill>
            <a:schemeClr val="bg1">
              <a:lumMod val="95000"/>
              <a:alpha val="22000"/>
            </a:schemeClr>
          </a:solidFill>
        </p:spPr>
        <p:txBody>
          <a:bodyPr wrap="square">
            <a:spAutoFit/>
          </a:bodyPr>
          <a:lstStyle/>
          <a:p>
            <a:pPr>
              <a:buNone/>
            </a:pPr>
            <a:r>
              <a:rPr lang="en-GB" sz="1600" dirty="0">
                <a:solidFill>
                  <a:srgbClr val="FF0000"/>
                </a:solidFill>
              </a:rPr>
              <a:t>Antenna PSU</a:t>
            </a:r>
          </a:p>
        </p:txBody>
      </p:sp>
      <p:sp>
        <p:nvSpPr>
          <p:cNvPr id="11" name="Rectangle 10"/>
          <p:cNvSpPr/>
          <p:nvPr/>
        </p:nvSpPr>
        <p:spPr>
          <a:xfrm>
            <a:off x="4444786" y="3474882"/>
            <a:ext cx="1651215" cy="338554"/>
          </a:xfrm>
          <a:prstGeom prst="rect">
            <a:avLst/>
          </a:prstGeom>
          <a:solidFill>
            <a:schemeClr val="bg1">
              <a:lumMod val="50000"/>
              <a:alpha val="64000"/>
            </a:schemeClr>
          </a:solidFill>
        </p:spPr>
        <p:txBody>
          <a:bodyPr wrap="square">
            <a:spAutoFit/>
          </a:bodyPr>
          <a:lstStyle/>
          <a:p>
            <a:pPr>
              <a:buNone/>
            </a:pPr>
            <a:r>
              <a:rPr lang="en-GB" sz="1600" dirty="0">
                <a:solidFill>
                  <a:srgbClr val="FF0000"/>
                </a:solidFill>
              </a:rPr>
              <a:t>ICU Mother PCB</a:t>
            </a:r>
          </a:p>
        </p:txBody>
      </p:sp>
      <p:sp>
        <p:nvSpPr>
          <p:cNvPr id="12" name="Rectangle 11"/>
          <p:cNvSpPr/>
          <p:nvPr/>
        </p:nvSpPr>
        <p:spPr>
          <a:xfrm>
            <a:off x="5487873" y="5932416"/>
            <a:ext cx="1565503" cy="338554"/>
          </a:xfrm>
          <a:prstGeom prst="rect">
            <a:avLst/>
          </a:prstGeom>
          <a:solidFill>
            <a:schemeClr val="bg1">
              <a:lumMod val="95000"/>
              <a:alpha val="22000"/>
            </a:schemeClr>
          </a:solidFill>
        </p:spPr>
        <p:txBody>
          <a:bodyPr wrap="square">
            <a:spAutoFit/>
          </a:bodyPr>
          <a:lstStyle/>
          <a:p>
            <a:pPr>
              <a:buNone/>
            </a:pPr>
            <a:r>
              <a:rPr lang="en-GB" sz="1600" dirty="0">
                <a:solidFill>
                  <a:srgbClr val="FF0000"/>
                </a:solidFill>
              </a:rPr>
              <a:t>Level Platform</a:t>
            </a:r>
          </a:p>
        </p:txBody>
      </p:sp>
      <p:sp>
        <p:nvSpPr>
          <p:cNvPr id="13" name="Rectangle 12"/>
          <p:cNvSpPr/>
          <p:nvPr/>
        </p:nvSpPr>
        <p:spPr>
          <a:xfrm>
            <a:off x="3532818" y="5932416"/>
            <a:ext cx="1392565" cy="338554"/>
          </a:xfrm>
          <a:prstGeom prst="rect">
            <a:avLst/>
          </a:prstGeom>
          <a:solidFill>
            <a:schemeClr val="bg1">
              <a:lumMod val="95000"/>
              <a:alpha val="22000"/>
            </a:schemeClr>
          </a:solidFill>
        </p:spPr>
        <p:txBody>
          <a:bodyPr wrap="square">
            <a:spAutoFit/>
          </a:bodyPr>
          <a:lstStyle/>
          <a:p>
            <a:pPr>
              <a:buNone/>
            </a:pPr>
            <a:r>
              <a:rPr lang="en-GB" sz="1600" dirty="0">
                <a:solidFill>
                  <a:srgbClr val="FF0000"/>
                </a:solidFill>
              </a:rPr>
              <a:t>BUC PSU</a:t>
            </a:r>
          </a:p>
        </p:txBody>
      </p:sp>
      <p:sp>
        <p:nvSpPr>
          <p:cNvPr id="14" name="Rectangle 13"/>
          <p:cNvSpPr/>
          <p:nvPr/>
        </p:nvSpPr>
        <p:spPr>
          <a:xfrm>
            <a:off x="7545408" y="3628192"/>
            <a:ext cx="1162133" cy="338554"/>
          </a:xfrm>
          <a:prstGeom prst="rect">
            <a:avLst/>
          </a:prstGeom>
          <a:solidFill>
            <a:schemeClr val="bg1">
              <a:lumMod val="50000"/>
              <a:alpha val="64000"/>
            </a:schemeClr>
          </a:solidFill>
        </p:spPr>
        <p:txBody>
          <a:bodyPr wrap="square">
            <a:spAutoFit/>
          </a:bodyPr>
          <a:lstStyle/>
          <a:p>
            <a:pPr>
              <a:buNone/>
            </a:pPr>
            <a:r>
              <a:rPr lang="en-GB" sz="1600" dirty="0">
                <a:solidFill>
                  <a:srgbClr val="FF0000"/>
                </a:solidFill>
              </a:rPr>
              <a:t>Tuner card</a:t>
            </a:r>
          </a:p>
        </p:txBody>
      </p:sp>
      <p:sp>
        <p:nvSpPr>
          <p:cNvPr id="15" name="Rounded Rectangle 14"/>
          <p:cNvSpPr/>
          <p:nvPr/>
        </p:nvSpPr>
        <p:spPr bwMode="auto">
          <a:xfrm>
            <a:off x="3292436" y="2958527"/>
            <a:ext cx="4070930" cy="187117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sp>
        <p:nvSpPr>
          <p:cNvPr id="16" name="Rounded Rectangle 15"/>
          <p:cNvSpPr/>
          <p:nvPr/>
        </p:nvSpPr>
        <p:spPr bwMode="auto">
          <a:xfrm>
            <a:off x="7570209" y="2912515"/>
            <a:ext cx="1098926" cy="1871170"/>
          </a:xfrm>
          <a:prstGeom prst="roundRect">
            <a:avLst/>
          </a:prstGeom>
          <a:noFill/>
          <a:ln w="28575" cap="flat" cmpd="sng" algn="ctr">
            <a:solidFill>
              <a:srgbClr val="FFC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sp>
        <p:nvSpPr>
          <p:cNvPr id="17" name="Rounded Rectangle 16"/>
          <p:cNvSpPr/>
          <p:nvPr/>
        </p:nvSpPr>
        <p:spPr bwMode="auto">
          <a:xfrm>
            <a:off x="3234928" y="4809366"/>
            <a:ext cx="2092973" cy="1154364"/>
          </a:xfrm>
          <a:prstGeom prst="roundRect">
            <a:avLst/>
          </a:prstGeom>
          <a:noFill/>
          <a:ln w="28575"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sp>
        <p:nvSpPr>
          <p:cNvPr id="18" name="Rounded Rectangle 17"/>
          <p:cNvSpPr/>
          <p:nvPr/>
        </p:nvSpPr>
        <p:spPr bwMode="auto">
          <a:xfrm>
            <a:off x="5404711" y="4799800"/>
            <a:ext cx="1648665" cy="1154364"/>
          </a:xfrm>
          <a:prstGeom prst="roundRect">
            <a:avLst/>
          </a:prstGeom>
          <a:noFill/>
          <a:ln w="28575" cap="flat" cmpd="sng" algn="ctr">
            <a:solidFill>
              <a:srgbClr val="00B05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sp>
        <p:nvSpPr>
          <p:cNvPr id="19" name="Rounded Rectangle 18"/>
          <p:cNvSpPr/>
          <p:nvPr/>
        </p:nvSpPr>
        <p:spPr bwMode="auto">
          <a:xfrm>
            <a:off x="7148950" y="4829697"/>
            <a:ext cx="1904236" cy="1154364"/>
          </a:xfrm>
          <a:prstGeom prst="roundRect">
            <a:avLst/>
          </a:prstGeom>
          <a:noFill/>
          <a:ln w="28575" cap="flat" cmpd="sng" algn="ctr">
            <a:solidFill>
              <a:srgbClr val="00B0F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spTree>
    <p:extLst>
      <p:ext uri="{BB962C8B-B14F-4D97-AF65-F5344CB8AC3E}">
        <p14:creationId xmlns:p14="http://schemas.microsoft.com/office/powerpoint/2010/main" val="33316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43" y="222857"/>
            <a:ext cx="11430848" cy="810811"/>
          </a:xfrm>
        </p:spPr>
        <p:txBody>
          <a:bodyPr>
            <a:noAutofit/>
          </a:bodyPr>
          <a:lstStyle/>
          <a:p>
            <a:pPr algn="ctr"/>
            <a:r>
              <a:rPr lang="en-GB" sz="3200" dirty="0" smtClean="0">
                <a:latin typeface="Times New Roman" panose="02020603050405020304" pitchFamily="18" charset="0"/>
                <a:cs typeface="Times New Roman" panose="02020603050405020304" pitchFamily="18" charset="0"/>
              </a:rPr>
              <a:t>Gravity Reference and MEM Sensors</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862" y="1319918"/>
            <a:ext cx="10923104" cy="3252082"/>
          </a:xfrm>
        </p:spPr>
        <p:txBody>
          <a:bodyPr>
            <a:normAutofit fontScale="40000" lnSpcReduction="20000"/>
          </a:bodyPr>
          <a:lstStyle/>
          <a:p>
            <a:r>
              <a:rPr lang="en-GB" sz="4000" dirty="0" smtClean="0">
                <a:latin typeface="Times New Roman" panose="02020603050405020304" pitchFamily="18" charset="0"/>
                <a:cs typeface="Times New Roman" panose="02020603050405020304" pitchFamily="18" charset="0"/>
              </a:rPr>
              <a:t>There are two sensors in the Level Cage and the Level Platform that provide CL and LV references for all the antenna’s movements. </a:t>
            </a:r>
          </a:p>
          <a:p>
            <a:r>
              <a:rPr lang="en-GB" sz="4000" dirty="0" smtClean="0">
                <a:latin typeface="Times New Roman" panose="02020603050405020304" pitchFamily="18" charset="0"/>
                <a:cs typeface="Times New Roman" panose="02020603050405020304" pitchFamily="18" charset="0"/>
              </a:rPr>
              <a:t>In the stand alone Level Cage, they are called Gravity Reference (Tilt) Sensors. </a:t>
            </a:r>
            <a:r>
              <a:rPr lang="en-GB" sz="4000" dirty="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In the </a:t>
            </a:r>
            <a:r>
              <a:rPr lang="en-GB" sz="4000" dirty="0">
                <a:latin typeface="Times New Roman" panose="02020603050405020304" pitchFamily="18" charset="0"/>
                <a:cs typeface="Times New Roman" panose="02020603050405020304" pitchFamily="18" charset="0"/>
              </a:rPr>
              <a:t>IMA Series </a:t>
            </a:r>
            <a:r>
              <a:rPr lang="en-GB" sz="4000" dirty="0" smtClean="0">
                <a:latin typeface="Times New Roman" panose="02020603050405020304" pitchFamily="18" charset="0"/>
                <a:cs typeface="Times New Roman" panose="02020603050405020304" pitchFamily="18" charset="0"/>
              </a:rPr>
              <a:t>antennas they are called  </a:t>
            </a:r>
            <a:r>
              <a:rPr lang="en-GB" sz="4000" dirty="0">
                <a:latin typeface="Times New Roman" panose="02020603050405020304" pitchFamily="18" charset="0"/>
                <a:cs typeface="Times New Roman" panose="02020603050405020304" pitchFamily="18" charset="0"/>
              </a:rPr>
              <a:t>MEM </a:t>
            </a:r>
            <a:r>
              <a:rPr lang="en-GB" sz="4000" dirty="0" smtClean="0">
                <a:latin typeface="Times New Roman" panose="02020603050405020304" pitchFamily="18" charset="0"/>
                <a:cs typeface="Times New Roman" panose="02020603050405020304" pitchFamily="18" charset="0"/>
              </a:rPr>
              <a:t>Sensors.</a:t>
            </a:r>
          </a:p>
          <a:p>
            <a:r>
              <a:rPr lang="en-GB" sz="4000" dirty="0" smtClean="0">
                <a:latin typeface="Times New Roman" panose="02020603050405020304" pitchFamily="18" charset="0"/>
                <a:cs typeface="Times New Roman" panose="02020603050405020304" pitchFamily="18" charset="0"/>
              </a:rPr>
              <a:t>Each MEM Sensor is a Solid State Accelerometer, giving it’s feedback as a digital count, while the Tilt Sensors are </a:t>
            </a:r>
            <a:r>
              <a:rPr lang="en-GB" sz="4000" dirty="0" err="1" smtClean="0">
                <a:latin typeface="Times New Roman" panose="02020603050405020304" pitchFamily="18" charset="0"/>
                <a:cs typeface="Times New Roman" panose="02020603050405020304" pitchFamily="18" charset="0"/>
              </a:rPr>
              <a:t>analog</a:t>
            </a:r>
            <a:r>
              <a:rPr lang="en-GB" sz="4000" dirty="0" smtClean="0">
                <a:latin typeface="Times New Roman" panose="02020603050405020304" pitchFamily="18" charset="0"/>
                <a:cs typeface="Times New Roman" panose="02020603050405020304" pitchFamily="18" charset="0"/>
              </a:rPr>
              <a:t>, and require an Analog-to-Digital converter</a:t>
            </a:r>
            <a:endParaRPr lang="en-GB"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MEM Sensors, (Micro Electro Mechanical sensors), </a:t>
            </a:r>
            <a:r>
              <a:rPr lang="en-US" sz="4000" dirty="0">
                <a:latin typeface="Times New Roman" panose="02020603050405020304" pitchFamily="18" charset="0"/>
                <a:cs typeface="Times New Roman" panose="02020603050405020304" pitchFamily="18" charset="0"/>
              </a:rPr>
              <a:t>are factory calibrated to provide an absolute reference to the Horizon</a:t>
            </a:r>
          </a:p>
          <a:p>
            <a:r>
              <a:rPr lang="en-GB" sz="4000" dirty="0" smtClean="0">
                <a:latin typeface="Times New Roman" panose="02020603050405020304" pitchFamily="18" charset="0"/>
                <a:cs typeface="Times New Roman" panose="02020603050405020304" pitchFamily="18" charset="0"/>
              </a:rPr>
              <a:t>MEM </a:t>
            </a:r>
            <a:r>
              <a:rPr lang="en-GB" sz="4000" dirty="0">
                <a:latin typeface="Times New Roman" panose="02020603050405020304" pitchFamily="18" charset="0"/>
                <a:cs typeface="Times New Roman" panose="02020603050405020304" pitchFamily="18" charset="0"/>
              </a:rPr>
              <a:t>sensors are less susceptible to G-forces &amp; Vibration, making the IMA Series more stable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 LV MEM sensor calculates the </a:t>
            </a:r>
            <a:r>
              <a:rPr lang="en-US" sz="4000" dirty="0" smtClean="0">
                <a:latin typeface="Times New Roman" panose="02020603050405020304" pitchFamily="18" charset="0"/>
                <a:cs typeface="Times New Roman" panose="02020603050405020304" pitchFamily="18" charset="0"/>
              </a:rPr>
              <a:t>antenna reflector’s Elevation </a:t>
            </a:r>
            <a:r>
              <a:rPr lang="en-US" sz="4000" dirty="0">
                <a:latin typeface="Times New Roman" panose="02020603050405020304" pitchFamily="18" charset="0"/>
                <a:cs typeface="Times New Roman" panose="02020603050405020304" pitchFamily="18" charset="0"/>
              </a:rPr>
              <a:t>position in relation to the </a:t>
            </a:r>
            <a:r>
              <a:rPr lang="en-US" sz="4000" dirty="0" smtClean="0">
                <a:latin typeface="Times New Roman" panose="02020603050405020304" pitchFamily="18" charset="0"/>
                <a:cs typeface="Times New Roman" panose="02020603050405020304" pitchFamily="18" charset="0"/>
              </a:rPr>
              <a:t>Horizon. The CL MEM Sensor calculates the antenna reflector’s Cross Level position in relation to the Horizon</a:t>
            </a:r>
            <a:endParaRPr lang="en-US" sz="4000" dirty="0">
              <a:latin typeface="Times New Roman" panose="02020603050405020304" pitchFamily="18" charset="0"/>
              <a:cs typeface="Times New Roman" panose="02020603050405020304" pitchFamily="18" charset="0"/>
            </a:endParaRPr>
          </a:p>
          <a:p>
            <a:r>
              <a:rPr lang="en-GB" sz="4000" dirty="0" smtClean="0">
                <a:latin typeface="Times New Roman" panose="02020603050405020304" pitchFamily="18" charset="0"/>
                <a:cs typeface="Times New Roman" panose="02020603050405020304" pitchFamily="18" charset="0"/>
              </a:rPr>
              <a:t>Both the Gravity Reference Sensors and MEM Sensors </a:t>
            </a:r>
            <a:r>
              <a:rPr lang="en-GB" sz="4000" dirty="0">
                <a:latin typeface="Times New Roman" panose="02020603050405020304" pitchFamily="18" charset="0"/>
                <a:cs typeface="Times New Roman" panose="02020603050405020304" pitchFamily="18" charset="0"/>
              </a:rPr>
              <a:t>serve as the </a:t>
            </a:r>
            <a:r>
              <a:rPr lang="en-GB" sz="4000" dirty="0" smtClean="0">
                <a:latin typeface="Times New Roman" panose="02020603050405020304" pitchFamily="18" charset="0"/>
                <a:cs typeface="Times New Roman" panose="02020603050405020304" pitchFamily="18" charset="0"/>
              </a:rPr>
              <a:t>Antenna’s </a:t>
            </a:r>
            <a:r>
              <a:rPr lang="en-GB" sz="4000" dirty="0">
                <a:latin typeface="Times New Roman" panose="02020603050405020304" pitchFamily="18" charset="0"/>
                <a:cs typeface="Times New Roman" panose="02020603050405020304" pitchFamily="18" charset="0"/>
              </a:rPr>
              <a:t>long term Stabilization </a:t>
            </a:r>
            <a:r>
              <a:rPr lang="en-GB" sz="4000" dirty="0" smtClean="0">
                <a:latin typeface="Times New Roman" panose="02020603050405020304" pitchFamily="18" charset="0"/>
                <a:cs typeface="Times New Roman" panose="02020603050405020304" pitchFamily="18" charset="0"/>
              </a:rPr>
              <a:t>references  </a:t>
            </a:r>
            <a:endParaRPr lang="en-US" sz="4000" dirty="0">
              <a:latin typeface="Times New Roman" panose="02020603050405020304" pitchFamily="18" charset="0"/>
              <a:cs typeface="Times New Roman" panose="02020603050405020304" pitchFamily="18" charset="0"/>
            </a:endParaRPr>
          </a:p>
          <a:p>
            <a:endParaRPr lang="en-GB" sz="1600" dirty="0"/>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11</a:t>
            </a:fld>
            <a:endParaRPr lang="en-US" dirty="0"/>
          </a:p>
        </p:txBody>
      </p:sp>
      <p:pic>
        <p:nvPicPr>
          <p:cNvPr id="22" name="Picture 2" descr="C:\Users\rperkins\Desktop\ricks training\pics\135342 level platfor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61"/>
          <a:stretch/>
        </p:blipFill>
        <p:spPr bwMode="auto">
          <a:xfrm rot="5400000">
            <a:off x="4888063" y="4092936"/>
            <a:ext cx="2655737" cy="245297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a:stCxn id="25" idx="3"/>
          </p:cNvCxnSpPr>
          <p:nvPr/>
        </p:nvCxnSpPr>
        <p:spPr bwMode="auto">
          <a:xfrm>
            <a:off x="3974198" y="4263001"/>
            <a:ext cx="1957475" cy="174500"/>
          </a:xfrm>
          <a:prstGeom prst="straightConnector1">
            <a:avLst/>
          </a:prstGeom>
          <a:noFill/>
          <a:ln w="254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flipH="1">
            <a:off x="7116417" y="4446312"/>
            <a:ext cx="1168669" cy="761792"/>
          </a:xfrm>
          <a:prstGeom prst="straightConnector1">
            <a:avLst/>
          </a:prstGeom>
          <a:noFill/>
          <a:ln w="25400" cap="flat" cmpd="sng" algn="ctr">
            <a:solidFill>
              <a:srgbClr val="FF0000"/>
            </a:solidFill>
            <a:prstDash val="solid"/>
            <a:round/>
            <a:headEnd type="none" w="med" len="med"/>
            <a:tailEnd type="arrow"/>
          </a:ln>
          <a:effectLst/>
        </p:spPr>
      </p:cxnSp>
      <p:sp>
        <p:nvSpPr>
          <p:cNvPr id="25" name="Content Placeholder 2"/>
          <p:cNvSpPr txBox="1">
            <a:spLocks/>
          </p:cNvSpPr>
          <p:nvPr/>
        </p:nvSpPr>
        <p:spPr bwMode="auto">
          <a:xfrm>
            <a:off x="2474844" y="4088501"/>
            <a:ext cx="1499354" cy="34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20000"/>
              </a:spcBef>
              <a:spcAft>
                <a:spcPct val="0"/>
              </a:spcAft>
              <a:buClr>
                <a:srgbClr val="009FDA"/>
              </a:buClr>
              <a:buSzPct val="130000"/>
              <a:defRPr/>
            </a:pPr>
            <a:r>
              <a:rPr lang="en-GB" sz="1600" kern="0" dirty="0">
                <a:solidFill>
                  <a:srgbClr val="FF0000"/>
                </a:solidFill>
              </a:rPr>
              <a:t>LV </a:t>
            </a:r>
            <a:r>
              <a:rPr lang="en-GB" sz="1600" kern="0" dirty="0" smtClean="0">
                <a:solidFill>
                  <a:srgbClr val="FF0000"/>
                </a:solidFill>
              </a:rPr>
              <a:t>MEM Sensor</a:t>
            </a:r>
            <a:endParaRPr lang="en-US" sz="1600" kern="0" dirty="0"/>
          </a:p>
          <a:p>
            <a:pPr marL="195263" indent="-195263" eaLnBrk="0" fontAlgn="base" hangingPunct="0">
              <a:spcBef>
                <a:spcPct val="20000"/>
              </a:spcBef>
              <a:spcAft>
                <a:spcPct val="0"/>
              </a:spcAft>
              <a:buClr>
                <a:srgbClr val="009FDA"/>
              </a:buClr>
              <a:buSzPct val="130000"/>
              <a:buFont typeface="Times" pitchFamily="18" charset="0"/>
              <a:buChar char="•"/>
              <a:defRPr/>
            </a:pPr>
            <a:endParaRPr lang="en-US" sz="1600" kern="0" dirty="0"/>
          </a:p>
          <a:p>
            <a:pPr marL="195263" indent="-195263" eaLnBrk="0" fontAlgn="base" hangingPunct="0">
              <a:spcBef>
                <a:spcPct val="20000"/>
              </a:spcBef>
              <a:spcAft>
                <a:spcPct val="0"/>
              </a:spcAft>
              <a:buClr>
                <a:srgbClr val="009FDA"/>
              </a:buClr>
              <a:buSzPct val="130000"/>
              <a:buFont typeface="Times" pitchFamily="18" charset="0"/>
              <a:buChar char="•"/>
              <a:defRPr/>
            </a:pPr>
            <a:endParaRPr lang="en-US" sz="1600" kern="0" dirty="0"/>
          </a:p>
        </p:txBody>
      </p:sp>
      <p:sp>
        <p:nvSpPr>
          <p:cNvPr id="26" name="Content Placeholder 2"/>
          <p:cNvSpPr txBox="1">
            <a:spLocks/>
          </p:cNvSpPr>
          <p:nvPr/>
        </p:nvSpPr>
        <p:spPr bwMode="auto">
          <a:xfrm>
            <a:off x="8386418" y="4307836"/>
            <a:ext cx="1493078" cy="385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20000"/>
              </a:spcBef>
              <a:spcAft>
                <a:spcPct val="0"/>
              </a:spcAft>
              <a:buClr>
                <a:srgbClr val="009FDA"/>
              </a:buClr>
              <a:buSzPct val="130000"/>
              <a:defRPr/>
            </a:pPr>
            <a:r>
              <a:rPr lang="en-GB" sz="1600" kern="0" dirty="0">
                <a:solidFill>
                  <a:srgbClr val="FF0000"/>
                </a:solidFill>
              </a:rPr>
              <a:t>CL </a:t>
            </a:r>
            <a:r>
              <a:rPr lang="en-GB" sz="1600" kern="0" dirty="0" smtClean="0">
                <a:solidFill>
                  <a:srgbClr val="FF0000"/>
                </a:solidFill>
              </a:rPr>
              <a:t>MEM Sensor</a:t>
            </a:r>
            <a:endParaRPr lang="en-US" sz="1600" kern="0" dirty="0"/>
          </a:p>
        </p:txBody>
      </p:sp>
    </p:spTree>
    <p:extLst>
      <p:ext uri="{BB962C8B-B14F-4D97-AF65-F5344CB8AC3E}">
        <p14:creationId xmlns:p14="http://schemas.microsoft.com/office/powerpoint/2010/main" val="3083743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82" y="202980"/>
            <a:ext cx="11500422" cy="460860"/>
          </a:xfrm>
        </p:spPr>
        <p:txBody>
          <a:bodyPr>
            <a:noAutofit/>
          </a:bodyPr>
          <a:lstStyle/>
          <a:p>
            <a:pPr algn="ctr"/>
            <a:r>
              <a:rPr lang="en-GB" sz="3200" dirty="0" smtClean="0">
                <a:latin typeface="Times New Roman" panose="02020603050405020304" pitchFamily="18" charset="0"/>
                <a:cs typeface="Times New Roman" panose="02020603050405020304" pitchFamily="18" charset="0"/>
              </a:rPr>
              <a:t>Level Cage &amp; Level Platform Rate Sensors</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3183" y="954157"/>
            <a:ext cx="10068339" cy="2672859"/>
          </a:xfrm>
        </p:spPr>
        <p:txBody>
          <a:bodyPr>
            <a:normAutofit/>
          </a:bodyPr>
          <a:lstStyle/>
          <a:p>
            <a:r>
              <a:rPr lang="en-GB" sz="1700" dirty="0" smtClean="0">
                <a:latin typeface="Times New Roman" panose="02020603050405020304" pitchFamily="18" charset="0"/>
                <a:cs typeface="Times New Roman" panose="02020603050405020304" pitchFamily="18" charset="0"/>
              </a:rPr>
              <a:t>There are three rate sensors in both the stand alone Level Cage and on the Level Platform inside the ICU</a:t>
            </a:r>
          </a:p>
          <a:p>
            <a:r>
              <a:rPr lang="en-GB" sz="1700" dirty="0" smtClean="0">
                <a:latin typeface="Times New Roman" panose="02020603050405020304" pitchFamily="18" charset="0"/>
                <a:cs typeface="Times New Roman" panose="02020603050405020304" pitchFamily="18" charset="0"/>
              </a:rPr>
              <a:t>These sensors detect movement and direction of the antenna mass, and provide this feedback to the DAC or ICU as fundamental data input that is required for the AZ, LV, and CL axis control loop calculations</a:t>
            </a:r>
          </a:p>
          <a:p>
            <a:r>
              <a:rPr lang="en-GB" sz="1700" dirty="0" smtClean="0">
                <a:latin typeface="Times New Roman" panose="02020603050405020304" pitchFamily="18" charset="0"/>
                <a:cs typeface="Times New Roman" panose="02020603050405020304" pitchFamily="18" charset="0"/>
              </a:rPr>
              <a:t>Rate </a:t>
            </a:r>
            <a:r>
              <a:rPr lang="en-GB" sz="1700" dirty="0">
                <a:latin typeface="Times New Roman" panose="02020603050405020304" pitchFamily="18" charset="0"/>
                <a:cs typeface="Times New Roman" panose="02020603050405020304" pitchFamily="18" charset="0"/>
              </a:rPr>
              <a:t>Sensor feedback is instant into the control </a:t>
            </a:r>
            <a:r>
              <a:rPr lang="en-GB" sz="1700" dirty="0" smtClean="0">
                <a:latin typeface="Times New Roman" panose="02020603050405020304" pitchFamily="18" charset="0"/>
                <a:cs typeface="Times New Roman" panose="02020603050405020304" pitchFamily="18" charset="0"/>
              </a:rPr>
              <a:t>loops, and can detect up to 90 degrees of motion per second </a:t>
            </a:r>
            <a:endParaRPr lang="en-GB" sz="1700" dirty="0">
              <a:latin typeface="Times New Roman" panose="02020603050405020304" pitchFamily="18" charset="0"/>
              <a:cs typeface="Times New Roman" panose="02020603050405020304" pitchFamily="18" charset="0"/>
            </a:endParaRPr>
          </a:p>
          <a:p>
            <a:r>
              <a:rPr lang="en-GB" sz="1700" dirty="0">
                <a:latin typeface="Times New Roman" panose="02020603050405020304" pitchFamily="18" charset="0"/>
                <a:cs typeface="Times New Roman" panose="02020603050405020304" pitchFamily="18" charset="0"/>
              </a:rPr>
              <a:t>The </a:t>
            </a:r>
            <a:r>
              <a:rPr lang="en-GB" sz="1700" dirty="0" smtClean="0">
                <a:latin typeface="Times New Roman" panose="02020603050405020304" pitchFamily="18" charset="0"/>
                <a:cs typeface="Times New Roman" panose="02020603050405020304" pitchFamily="18" charset="0"/>
              </a:rPr>
              <a:t>Level </a:t>
            </a:r>
            <a:r>
              <a:rPr lang="en-GB" sz="1700" dirty="0">
                <a:latin typeface="Times New Roman" panose="02020603050405020304" pitchFamily="18" charset="0"/>
                <a:cs typeface="Times New Roman" panose="02020603050405020304" pitchFamily="18" charset="0"/>
              </a:rPr>
              <a:t>Platform PCB holds 3 Rate </a:t>
            </a:r>
            <a:r>
              <a:rPr lang="en-GB" sz="1700" dirty="0" smtClean="0">
                <a:latin typeface="Times New Roman" panose="02020603050405020304" pitchFamily="18" charset="0"/>
                <a:cs typeface="Times New Roman" panose="02020603050405020304" pitchFamily="18" charset="0"/>
              </a:rPr>
              <a:t>Sensors, </a:t>
            </a:r>
            <a:r>
              <a:rPr lang="en-GB" sz="1700" dirty="0">
                <a:latin typeface="Times New Roman" panose="02020603050405020304" pitchFamily="18" charset="0"/>
                <a:cs typeface="Times New Roman" panose="02020603050405020304" pitchFamily="18" charset="0"/>
              </a:rPr>
              <a:t>one for each Axis, but 2 of them are elevation dependent.</a:t>
            </a:r>
          </a:p>
          <a:p>
            <a:pPr marL="177800" lvl="7" indent="-177800" algn="ctr"/>
            <a:r>
              <a:rPr lang="en-GB" sz="1700" dirty="0">
                <a:latin typeface="Times New Roman" panose="02020603050405020304" pitchFamily="18" charset="0"/>
                <a:cs typeface="Times New Roman" panose="02020603050405020304" pitchFamily="18" charset="0"/>
              </a:rPr>
              <a:t>Z - PCU Mounting and Elevation dependent</a:t>
            </a:r>
          </a:p>
          <a:p>
            <a:pPr marL="177800" lvl="7" indent="-177800" algn="ctr"/>
            <a:r>
              <a:rPr lang="en-GB" sz="1700" dirty="0">
                <a:latin typeface="Times New Roman" panose="02020603050405020304" pitchFamily="18" charset="0"/>
                <a:cs typeface="Times New Roman" panose="02020603050405020304" pitchFamily="18" charset="0"/>
              </a:rPr>
              <a:t>X – PCU Mounting and Elevation dependent</a:t>
            </a:r>
          </a:p>
          <a:p>
            <a:pPr marL="177800" lvl="7" indent="-177800" algn="ctr"/>
            <a:r>
              <a:rPr lang="en-GB" sz="1700" dirty="0">
                <a:latin typeface="Times New Roman" panose="02020603050405020304" pitchFamily="18" charset="0"/>
                <a:cs typeface="Times New Roman" panose="02020603050405020304" pitchFamily="18" charset="0"/>
              </a:rPr>
              <a:t>Y – Elevation </a:t>
            </a:r>
            <a:endParaRPr lang="en-US" sz="1700" dirty="0">
              <a:latin typeface="Times New Roman" panose="02020603050405020304" pitchFamily="18" charset="0"/>
              <a:cs typeface="Times New Roman" panose="02020603050405020304" pitchFamily="18" charset="0"/>
            </a:endParaRPr>
          </a:p>
          <a:p>
            <a:pPr marL="0" indent="0">
              <a:buNone/>
            </a:pPr>
            <a:endParaRPr lang="en-GB" sz="1600" dirty="0"/>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12</a:t>
            </a:fld>
            <a:endParaRPr lang="en-US" dirty="0"/>
          </a:p>
        </p:txBody>
      </p:sp>
      <p:pic>
        <p:nvPicPr>
          <p:cNvPr id="22" name="Picture 2" descr="C:\Users\rperkins\Desktop\ricks training\pics\135342 level platfor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61"/>
          <a:stretch/>
        </p:blipFill>
        <p:spPr bwMode="auto">
          <a:xfrm rot="5400000">
            <a:off x="4483124" y="3918906"/>
            <a:ext cx="2962088" cy="222036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3945320" y="3627016"/>
            <a:ext cx="1027042" cy="441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20000"/>
              </a:spcBef>
              <a:spcAft>
                <a:spcPct val="0"/>
              </a:spcAft>
              <a:buClr>
                <a:srgbClr val="009FDA"/>
              </a:buClr>
              <a:buSzPct val="130000"/>
              <a:defRPr/>
            </a:pPr>
            <a:r>
              <a:rPr lang="en-GB" sz="1900" kern="0" dirty="0">
                <a:solidFill>
                  <a:srgbClr val="FF0000"/>
                </a:solidFill>
              </a:rPr>
              <a:t>Y (EL)</a:t>
            </a:r>
            <a:endParaRPr lang="en-US" sz="1600" kern="0" dirty="0"/>
          </a:p>
        </p:txBody>
      </p:sp>
      <p:sp>
        <p:nvSpPr>
          <p:cNvPr id="13" name="Content Placeholder 2"/>
          <p:cNvSpPr txBox="1">
            <a:spLocks/>
          </p:cNvSpPr>
          <p:nvPr/>
        </p:nvSpPr>
        <p:spPr bwMode="auto">
          <a:xfrm>
            <a:off x="7074348" y="4648386"/>
            <a:ext cx="1786812" cy="13517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eaLnBrk="0" fontAlgn="base" hangingPunct="0">
              <a:spcBef>
                <a:spcPct val="20000"/>
              </a:spcBef>
              <a:spcAft>
                <a:spcPct val="0"/>
              </a:spcAft>
              <a:buClr>
                <a:srgbClr val="009FDA"/>
              </a:buClr>
              <a:buSzPct val="130000"/>
              <a:defRPr/>
            </a:pPr>
            <a:r>
              <a:rPr lang="en-GB" sz="1900" kern="0" dirty="0">
                <a:solidFill>
                  <a:srgbClr val="FF0000"/>
                </a:solidFill>
              </a:rPr>
              <a:t>X or Z(CL or AZ)</a:t>
            </a:r>
          </a:p>
          <a:p>
            <a:pPr eaLnBrk="0" fontAlgn="base" hangingPunct="0">
              <a:spcBef>
                <a:spcPct val="20000"/>
              </a:spcBef>
              <a:spcAft>
                <a:spcPct val="0"/>
              </a:spcAft>
              <a:buClr>
                <a:srgbClr val="009FDA"/>
              </a:buClr>
              <a:buSzPct val="130000"/>
              <a:defRPr/>
            </a:pPr>
            <a:endParaRPr lang="en-GB" sz="1900" kern="0" dirty="0">
              <a:solidFill>
                <a:srgbClr val="FF0000"/>
              </a:solidFill>
            </a:endParaRPr>
          </a:p>
          <a:p>
            <a:pPr eaLnBrk="0" fontAlgn="base" hangingPunct="0">
              <a:spcBef>
                <a:spcPct val="20000"/>
              </a:spcBef>
              <a:spcAft>
                <a:spcPct val="0"/>
              </a:spcAft>
              <a:buClr>
                <a:srgbClr val="009FDA"/>
              </a:buClr>
              <a:buSzPct val="130000"/>
              <a:defRPr/>
            </a:pPr>
            <a:endParaRPr lang="en-GB" sz="1900" kern="0" dirty="0">
              <a:solidFill>
                <a:srgbClr val="FF0000"/>
              </a:solidFill>
            </a:endParaRPr>
          </a:p>
          <a:p>
            <a:pPr eaLnBrk="0" fontAlgn="base" hangingPunct="0">
              <a:spcBef>
                <a:spcPct val="20000"/>
              </a:spcBef>
              <a:spcAft>
                <a:spcPct val="0"/>
              </a:spcAft>
              <a:buClr>
                <a:srgbClr val="009FDA"/>
              </a:buClr>
              <a:buSzPct val="130000"/>
              <a:defRPr/>
            </a:pPr>
            <a:r>
              <a:rPr lang="en-GB" sz="1900" kern="0" dirty="0">
                <a:solidFill>
                  <a:srgbClr val="FF0000"/>
                </a:solidFill>
              </a:rPr>
              <a:t>Z or X(AZ or CL)</a:t>
            </a:r>
            <a:endParaRPr lang="en-US" sz="1900" kern="0" dirty="0">
              <a:solidFill>
                <a:srgbClr val="FF0000"/>
              </a:solidFill>
            </a:endParaRPr>
          </a:p>
        </p:txBody>
      </p:sp>
      <p:cxnSp>
        <p:nvCxnSpPr>
          <p:cNvPr id="14" name="Straight Arrow Connector 13"/>
          <p:cNvCxnSpPr/>
          <p:nvPr/>
        </p:nvCxnSpPr>
        <p:spPr bwMode="auto">
          <a:xfrm>
            <a:off x="4748069" y="3847991"/>
            <a:ext cx="1085393" cy="0"/>
          </a:xfrm>
          <a:prstGeom prst="straightConnector1">
            <a:avLst/>
          </a:prstGeom>
          <a:noFill/>
          <a:ln w="254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H="1">
            <a:off x="6594286" y="4808225"/>
            <a:ext cx="480062" cy="0"/>
          </a:xfrm>
          <a:prstGeom prst="straightConnector1">
            <a:avLst/>
          </a:prstGeom>
          <a:noFill/>
          <a:ln w="254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H="1">
            <a:off x="6488709" y="5848515"/>
            <a:ext cx="499265" cy="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97498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C77E3AB-A7A6-413F-AB09-205ED9E9A6D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19288" r="14600"/>
          <a:stretch/>
        </p:blipFill>
        <p:spPr bwMode="auto">
          <a:xfrm>
            <a:off x="7387208" y="1085851"/>
            <a:ext cx="3685904" cy="37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5682" y="202980"/>
            <a:ext cx="11490483" cy="460860"/>
          </a:xfrm>
        </p:spPr>
        <p:txBody>
          <a:bodyPr>
            <a:noAutofit/>
          </a:bodyPr>
          <a:lstStyle/>
          <a:p>
            <a:pPr algn="ctr"/>
            <a:r>
              <a:rPr lang="en-GB" sz="3200" dirty="0">
                <a:latin typeface="Times New Roman" panose="02020603050405020304" pitchFamily="18" charset="0"/>
                <a:cs typeface="Times New Roman" panose="02020603050405020304" pitchFamily="18" charset="0"/>
              </a:rPr>
              <a:t>Control </a:t>
            </a:r>
            <a:r>
              <a:rPr lang="en-GB" sz="3200" dirty="0" smtClean="0">
                <a:latin typeface="Times New Roman" panose="02020603050405020304" pitchFamily="18" charset="0"/>
                <a:cs typeface="Times New Roman" panose="02020603050405020304" pitchFamily="18" charset="0"/>
              </a:rPr>
              <a:t>Loops</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3183" y="1085851"/>
            <a:ext cx="10396329" cy="5330852"/>
          </a:xfrm>
        </p:spPr>
        <p:txBody>
          <a:bodyPr>
            <a:normAutofit fontScale="92500" lnSpcReduction="20000"/>
          </a:bodyPr>
          <a:lstStyle/>
          <a:p>
            <a:pPr marL="180975" indent="-180975"/>
            <a:r>
              <a:rPr lang="en-GB" sz="2200" dirty="0" smtClean="0">
                <a:latin typeface="Times New Roman" panose="02020603050405020304" pitchFamily="18" charset="0"/>
                <a:cs typeface="Times New Roman" panose="02020603050405020304" pitchFamily="18" charset="0"/>
              </a:rPr>
              <a:t>There are three Control Loops, one for each for the AZ, LV, &amp; CL axis. Each </a:t>
            </a:r>
            <a:r>
              <a:rPr lang="en-GB" sz="2200" dirty="0">
                <a:latin typeface="Times New Roman" panose="02020603050405020304" pitchFamily="18" charset="0"/>
                <a:cs typeface="Times New Roman" panose="02020603050405020304" pitchFamily="18" charset="0"/>
              </a:rPr>
              <a:t>Control Loop is the </a:t>
            </a:r>
            <a:r>
              <a:rPr lang="en-GB" sz="2200" dirty="0" smtClean="0">
                <a:latin typeface="Times New Roman" panose="02020603050405020304" pitchFamily="18" charset="0"/>
                <a:cs typeface="Times New Roman" panose="02020603050405020304" pitchFamily="18" charset="0"/>
              </a:rPr>
              <a:t>series of actions that constantly monitor the ship’s movements and causes motor drives in equal and opposite directions to the movements of the ship. This keeps the antenna pointed on the satellite.    </a:t>
            </a:r>
            <a:endParaRPr lang="en-GB" sz="2200" dirty="0">
              <a:latin typeface="Times New Roman" panose="02020603050405020304" pitchFamily="18" charset="0"/>
              <a:cs typeface="Times New Roman" panose="02020603050405020304" pitchFamily="18" charset="0"/>
            </a:endParaRPr>
          </a:p>
          <a:p>
            <a:pPr marL="180975" indent="-180975"/>
            <a:r>
              <a:rPr lang="en-GB" sz="2200" dirty="0" smtClean="0">
                <a:latin typeface="Times New Roman" panose="02020603050405020304" pitchFamily="18" charset="0"/>
                <a:cs typeface="Times New Roman" panose="02020603050405020304" pitchFamily="18" charset="0"/>
              </a:rPr>
              <a:t>Each Control Loop relies on the data input from the Reference and Rate </a:t>
            </a:r>
            <a:r>
              <a:rPr lang="en-GB" sz="2200" dirty="0">
                <a:latin typeface="Times New Roman" panose="02020603050405020304" pitchFamily="18" charset="0"/>
                <a:cs typeface="Times New Roman" panose="02020603050405020304" pitchFamily="18" charset="0"/>
              </a:rPr>
              <a:t>S</a:t>
            </a:r>
            <a:r>
              <a:rPr lang="en-GB" sz="2200" dirty="0" smtClean="0">
                <a:latin typeface="Times New Roman" panose="02020603050405020304" pitchFamily="18" charset="0"/>
                <a:cs typeface="Times New Roman" panose="02020603050405020304" pitchFamily="18" charset="0"/>
              </a:rPr>
              <a:t>ensors to calculate the appropriate counter movement of the antenna.</a:t>
            </a:r>
          </a:p>
          <a:p>
            <a:pPr marL="180975" indent="-180975"/>
            <a:r>
              <a:rPr lang="en-GB" sz="2200" dirty="0">
                <a:latin typeface="Times New Roman" panose="02020603050405020304" pitchFamily="18" charset="0"/>
                <a:cs typeface="Times New Roman" panose="02020603050405020304" pitchFamily="18" charset="0"/>
              </a:rPr>
              <a:t> Control Loops have a </a:t>
            </a:r>
            <a:r>
              <a:rPr lang="en-GB" sz="2200" dirty="0" smtClean="0">
                <a:latin typeface="Times New Roman" panose="02020603050405020304" pitchFamily="18" charset="0"/>
                <a:cs typeface="Times New Roman" panose="02020603050405020304" pitchFamily="18" charset="0"/>
              </a:rPr>
              <a:t>DC </a:t>
            </a:r>
            <a:r>
              <a:rPr lang="en-GB" sz="2200" dirty="0">
                <a:latin typeface="Times New Roman" panose="02020603050405020304" pitchFamily="18" charset="0"/>
                <a:cs typeface="Times New Roman" panose="02020603050405020304" pitchFamily="18" charset="0"/>
              </a:rPr>
              <a:t>voltage range of 0.0 – 5.0 VDC. A Quiet Loop is when no motion is being detected, and </a:t>
            </a:r>
            <a:r>
              <a:rPr lang="en-GB" sz="2200" dirty="0" smtClean="0">
                <a:latin typeface="Times New Roman" panose="02020603050405020304" pitchFamily="18" charset="0"/>
                <a:cs typeface="Times New Roman" panose="02020603050405020304" pitchFamily="18" charset="0"/>
              </a:rPr>
              <a:t>in this situation, </a:t>
            </a:r>
            <a:r>
              <a:rPr lang="en-GB" sz="2200" dirty="0">
                <a:latin typeface="Times New Roman" panose="02020603050405020304" pitchFamily="18" charset="0"/>
                <a:cs typeface="Times New Roman" panose="02020603050405020304" pitchFamily="18" charset="0"/>
              </a:rPr>
              <a:t>the Rate Sensors will be outputting a</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nominal </a:t>
            </a:r>
            <a:r>
              <a:rPr lang="en-GB" sz="2200" dirty="0" smtClean="0">
                <a:latin typeface="Times New Roman" panose="02020603050405020304" pitchFamily="18" charset="0"/>
                <a:cs typeface="Times New Roman" panose="02020603050405020304" pitchFamily="18" charset="0"/>
              </a:rPr>
              <a:t>2.5VDC </a:t>
            </a:r>
            <a:endParaRPr lang="en-GB" sz="2200" dirty="0">
              <a:latin typeface="Times New Roman" panose="02020603050405020304" pitchFamily="18" charset="0"/>
              <a:cs typeface="Times New Roman" panose="02020603050405020304" pitchFamily="18" charset="0"/>
            </a:endParaRPr>
          </a:p>
          <a:p>
            <a:pPr marL="180975" indent="-180975"/>
            <a:r>
              <a:rPr lang="en-GB" sz="2200" dirty="0">
                <a:latin typeface="Times New Roman" panose="02020603050405020304" pitchFamily="18" charset="0"/>
                <a:cs typeface="Times New Roman" panose="02020603050405020304" pitchFamily="18" charset="0"/>
              </a:rPr>
              <a:t>When the vessel rolls 5 degrees, </a:t>
            </a:r>
            <a:r>
              <a:rPr lang="en-GB" sz="2200" dirty="0" smtClean="0">
                <a:latin typeface="Times New Roman" panose="02020603050405020304" pitchFamily="18" charset="0"/>
                <a:cs typeface="Times New Roman" panose="02020603050405020304" pitchFamily="18" charset="0"/>
              </a:rPr>
              <a:t>the voltage in the control loop will change off of the nominal 2.5 VDC, (either increase or decrease), and 5 </a:t>
            </a:r>
            <a:r>
              <a:rPr lang="en-GB" sz="2200" dirty="0">
                <a:latin typeface="Times New Roman" panose="02020603050405020304" pitchFamily="18" charset="0"/>
                <a:cs typeface="Times New Roman" panose="02020603050405020304" pitchFamily="18" charset="0"/>
              </a:rPr>
              <a:t>degrees of </a:t>
            </a:r>
            <a:r>
              <a:rPr lang="en-GB" sz="2200" dirty="0" smtClean="0">
                <a:latin typeface="Times New Roman" panose="02020603050405020304" pitchFamily="18" charset="0"/>
                <a:cs typeface="Times New Roman" panose="02020603050405020304" pitchFamily="18" charset="0"/>
              </a:rPr>
              <a:t>drive in the opposite direction will </a:t>
            </a:r>
            <a:r>
              <a:rPr lang="en-GB" sz="2200" dirty="0">
                <a:latin typeface="Times New Roman" panose="02020603050405020304" pitchFamily="18" charset="0"/>
                <a:cs typeface="Times New Roman" panose="02020603050405020304" pitchFamily="18" charset="0"/>
              </a:rPr>
              <a:t>be issued to the Cross Level </a:t>
            </a:r>
            <a:r>
              <a:rPr lang="en-GB" sz="2200" dirty="0" smtClean="0">
                <a:latin typeface="Times New Roman" panose="02020603050405020304" pitchFamily="18" charset="0"/>
                <a:cs typeface="Times New Roman" panose="02020603050405020304" pitchFamily="18" charset="0"/>
              </a:rPr>
              <a:t>axis. This returns the control loop to the nominal 2.5 VDC,  and keeps </a:t>
            </a:r>
            <a:r>
              <a:rPr lang="en-GB" sz="2200" dirty="0">
                <a:latin typeface="Times New Roman" panose="02020603050405020304" pitchFamily="18" charset="0"/>
                <a:cs typeface="Times New Roman" panose="02020603050405020304" pitchFamily="18" charset="0"/>
              </a:rPr>
              <a:t>the antenna </a:t>
            </a:r>
            <a:r>
              <a:rPr lang="en-GB" sz="2200" dirty="0" smtClean="0">
                <a:latin typeface="Times New Roman" panose="02020603050405020304" pitchFamily="18" charset="0"/>
                <a:cs typeface="Times New Roman" panose="02020603050405020304" pitchFamily="18" charset="0"/>
              </a:rPr>
              <a:t>level </a:t>
            </a:r>
            <a:r>
              <a:rPr lang="en-GB" sz="2200" dirty="0">
                <a:latin typeface="Times New Roman" panose="02020603050405020304" pitchFamily="18" charset="0"/>
                <a:cs typeface="Times New Roman" panose="02020603050405020304" pitchFamily="18" charset="0"/>
              </a:rPr>
              <a:t>to the Horizon as per the </a:t>
            </a:r>
            <a:r>
              <a:rPr lang="en-GB" sz="2200" dirty="0" smtClean="0">
                <a:latin typeface="Times New Roman" panose="02020603050405020304" pitchFamily="18" charset="0"/>
                <a:cs typeface="Times New Roman" panose="02020603050405020304" pitchFamily="18" charset="0"/>
              </a:rPr>
              <a:t>antenna’s </a:t>
            </a:r>
            <a:r>
              <a:rPr lang="en-GB" sz="2200" dirty="0">
                <a:latin typeface="Times New Roman" panose="02020603050405020304" pitchFamily="18" charset="0"/>
                <a:cs typeface="Times New Roman" panose="02020603050405020304" pitchFamily="18" charset="0"/>
              </a:rPr>
              <a:t>Horizon Reference </a:t>
            </a:r>
          </a:p>
          <a:p>
            <a:pPr marL="180975" indent="-180975"/>
            <a:r>
              <a:rPr lang="en-GB" sz="2200" dirty="0" smtClean="0">
                <a:latin typeface="Times New Roman" panose="02020603050405020304" pitchFamily="18" charset="0"/>
                <a:cs typeface="Times New Roman" panose="02020603050405020304" pitchFamily="18" charset="0"/>
              </a:rPr>
              <a:t>All motor drives are </a:t>
            </a:r>
            <a:r>
              <a:rPr lang="en-GB" sz="2200" dirty="0">
                <a:latin typeface="Times New Roman" panose="02020603050405020304" pitchFamily="18" charset="0"/>
                <a:cs typeface="Times New Roman" panose="02020603050405020304" pitchFamily="18" charset="0"/>
              </a:rPr>
              <a:t>issued instantly as the vessel moves.</a:t>
            </a:r>
          </a:p>
          <a:p>
            <a:pPr marL="180975" indent="-180975"/>
            <a:r>
              <a:rPr lang="en-GB" sz="2200" dirty="0">
                <a:latin typeface="Times New Roman" panose="02020603050405020304" pitchFamily="18" charset="0"/>
                <a:cs typeface="Times New Roman" panose="02020603050405020304" pitchFamily="18" charset="0"/>
              </a:rPr>
              <a:t>All motor drive is done </a:t>
            </a:r>
            <a:r>
              <a:rPr lang="en-GB" sz="2200" dirty="0" smtClean="0">
                <a:latin typeface="Times New Roman" panose="02020603050405020304" pitchFamily="18" charset="0"/>
                <a:cs typeface="Times New Roman" panose="02020603050405020304" pitchFamily="18" charset="0"/>
              </a:rPr>
              <a:t>in 1/12th </a:t>
            </a:r>
            <a:r>
              <a:rPr lang="en-GB" sz="2200" dirty="0">
                <a:latin typeface="Times New Roman" panose="02020603050405020304" pitchFamily="18" charset="0"/>
                <a:cs typeface="Times New Roman" panose="02020603050405020304" pitchFamily="18" charset="0"/>
              </a:rPr>
              <a:t>of a </a:t>
            </a:r>
            <a:r>
              <a:rPr lang="en-GB" sz="2200" dirty="0" smtClean="0">
                <a:latin typeface="Times New Roman" panose="02020603050405020304" pitchFamily="18" charset="0"/>
                <a:cs typeface="Times New Roman" panose="02020603050405020304" pitchFamily="18" charset="0"/>
              </a:rPr>
              <a:t>degree.</a:t>
            </a:r>
          </a:p>
          <a:p>
            <a:pPr marL="180975" indent="-180975"/>
            <a:r>
              <a:rPr lang="en-GB" sz="2200" dirty="0" smtClean="0">
                <a:latin typeface="Times New Roman" panose="02020603050405020304" pitchFamily="18" charset="0"/>
                <a:cs typeface="Times New Roman" panose="02020603050405020304" pitchFamily="18" charset="0"/>
              </a:rPr>
              <a:t>Targeting </a:t>
            </a:r>
            <a:r>
              <a:rPr lang="en-GB" sz="2200" dirty="0">
                <a:latin typeface="Times New Roman" panose="02020603050405020304" pitchFamily="18" charset="0"/>
                <a:cs typeface="Times New Roman" panose="02020603050405020304" pitchFamily="18" charset="0"/>
              </a:rPr>
              <a:t>the antenna </a:t>
            </a:r>
            <a:r>
              <a:rPr lang="en-GB" sz="2200" dirty="0" smtClean="0">
                <a:latin typeface="Times New Roman" panose="02020603050405020304" pitchFamily="18" charset="0"/>
                <a:cs typeface="Times New Roman" panose="02020603050405020304" pitchFamily="18" charset="0"/>
              </a:rPr>
              <a:t>introduces </a:t>
            </a:r>
            <a:r>
              <a:rPr lang="en-GB" sz="2200" dirty="0">
                <a:latin typeface="Times New Roman" panose="02020603050405020304" pitchFamily="18" charset="0"/>
                <a:cs typeface="Times New Roman" panose="02020603050405020304" pitchFamily="18" charset="0"/>
              </a:rPr>
              <a:t>internal </a:t>
            </a:r>
            <a:r>
              <a:rPr lang="en-GB" sz="2200" dirty="0" smtClean="0">
                <a:latin typeface="Times New Roman" panose="02020603050405020304" pitchFamily="18" charset="0"/>
                <a:cs typeface="Times New Roman" panose="02020603050405020304" pitchFamily="18" charset="0"/>
              </a:rPr>
              <a:t>errors </a:t>
            </a:r>
            <a:r>
              <a:rPr lang="en-GB" sz="2200" dirty="0">
                <a:latin typeface="Times New Roman" panose="02020603050405020304" pitchFamily="18" charset="0"/>
                <a:cs typeface="Times New Roman" panose="02020603050405020304" pitchFamily="18" charset="0"/>
              </a:rPr>
              <a:t>into </a:t>
            </a:r>
            <a:r>
              <a:rPr lang="en-GB" sz="2200" dirty="0" smtClean="0">
                <a:latin typeface="Times New Roman" panose="02020603050405020304" pitchFamily="18" charset="0"/>
                <a:cs typeface="Times New Roman" panose="02020603050405020304" pitchFamily="18" charset="0"/>
              </a:rPr>
              <a:t>all three Loops, (AZ, LV, CL). As each axis drives to the new target location, </a:t>
            </a:r>
            <a:r>
              <a:rPr lang="en-GB" sz="2200" dirty="0">
                <a:latin typeface="Times New Roman" panose="02020603050405020304" pitchFamily="18" charset="0"/>
                <a:cs typeface="Times New Roman" panose="02020603050405020304" pitchFamily="18" charset="0"/>
              </a:rPr>
              <a:t>the </a:t>
            </a:r>
            <a:r>
              <a:rPr lang="en-GB" sz="2200" dirty="0" smtClean="0">
                <a:latin typeface="Times New Roman" panose="02020603050405020304" pitchFamily="18" charset="0"/>
                <a:cs typeface="Times New Roman" panose="02020603050405020304" pitchFamily="18" charset="0"/>
              </a:rPr>
              <a:t>errors </a:t>
            </a:r>
            <a:r>
              <a:rPr lang="en-GB" sz="2200" dirty="0">
                <a:latin typeface="Times New Roman" panose="02020603050405020304" pitchFamily="18" charset="0"/>
                <a:cs typeface="Times New Roman" panose="02020603050405020304" pitchFamily="18" charset="0"/>
              </a:rPr>
              <a:t>will decrease &amp; disappear when the </a:t>
            </a:r>
            <a:r>
              <a:rPr lang="en-GB" sz="2200" dirty="0" smtClean="0">
                <a:latin typeface="Times New Roman" panose="02020603050405020304" pitchFamily="18" charset="0"/>
                <a:cs typeface="Times New Roman" panose="02020603050405020304" pitchFamily="18" charset="0"/>
              </a:rPr>
              <a:t>antenna </a:t>
            </a:r>
            <a:r>
              <a:rPr lang="en-GB" sz="2200" dirty="0">
                <a:latin typeface="Times New Roman" panose="02020603050405020304" pitchFamily="18" charset="0"/>
                <a:cs typeface="Times New Roman" panose="02020603050405020304" pitchFamily="18" charset="0"/>
              </a:rPr>
              <a:t>reaches its target position    </a:t>
            </a:r>
          </a:p>
          <a:p>
            <a:pPr marL="180975" indent="-180975"/>
            <a:r>
              <a:rPr lang="en-GB" sz="2200" dirty="0" smtClean="0">
                <a:latin typeface="Times New Roman" panose="02020603050405020304" pitchFamily="18" charset="0"/>
                <a:cs typeface="Times New Roman" panose="02020603050405020304" pitchFamily="18" charset="0"/>
              </a:rPr>
              <a:t>When </a:t>
            </a:r>
            <a:r>
              <a:rPr lang="en-GB" sz="2200" dirty="0">
                <a:latin typeface="Times New Roman" panose="02020603050405020304" pitchFamily="18" charset="0"/>
                <a:cs typeface="Times New Roman" panose="02020603050405020304" pitchFamily="18" charset="0"/>
              </a:rPr>
              <a:t>the Rate Sensor voltage increases the axis is moving clockwise</a:t>
            </a:r>
          </a:p>
          <a:p>
            <a:pPr marL="180975" indent="-180975"/>
            <a:r>
              <a:rPr lang="en-GB" sz="2200" dirty="0" smtClean="0">
                <a:latin typeface="Times New Roman" panose="02020603050405020304" pitchFamily="18" charset="0"/>
                <a:cs typeface="Times New Roman" panose="02020603050405020304" pitchFamily="18" charset="0"/>
              </a:rPr>
              <a:t>When the </a:t>
            </a:r>
            <a:r>
              <a:rPr lang="en-GB" sz="2200" dirty="0">
                <a:latin typeface="Times New Roman" panose="02020603050405020304" pitchFamily="18" charset="0"/>
                <a:cs typeface="Times New Roman" panose="02020603050405020304" pitchFamily="18" charset="0"/>
              </a:rPr>
              <a:t>Rate Sensor voltage decreases the axis is moving counter-clockwise</a:t>
            </a:r>
          </a:p>
          <a:p>
            <a:pPr marL="180975" indent="-180975">
              <a:buNone/>
            </a:pPr>
            <a:endParaRPr lang="en-GB" sz="1600" dirty="0"/>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13</a:t>
            </a:fld>
            <a:endParaRPr lang="en-US" dirty="0"/>
          </a:p>
        </p:txBody>
      </p:sp>
    </p:spTree>
    <p:extLst>
      <p:ext uri="{BB962C8B-B14F-4D97-AF65-F5344CB8AC3E}">
        <p14:creationId xmlns:p14="http://schemas.microsoft.com/office/powerpoint/2010/main" val="1726347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DFC92FA-1211-4514-BE60-31FC1B31061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19288" r="14600"/>
          <a:stretch/>
        </p:blipFill>
        <p:spPr bwMode="auto">
          <a:xfrm>
            <a:off x="7801246" y="791973"/>
            <a:ext cx="3685904" cy="37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5682" y="202980"/>
            <a:ext cx="11500422" cy="460860"/>
          </a:xfrm>
        </p:spPr>
        <p:txBody>
          <a:bodyPr>
            <a:noAutofit/>
          </a:bodyPr>
          <a:lstStyle/>
          <a:p>
            <a:pPr algn="ctr"/>
            <a:r>
              <a:rPr lang="en-GB" sz="3200" dirty="0" smtClean="0">
                <a:latin typeface="Times New Roman" panose="02020603050405020304" pitchFamily="18" charset="0"/>
                <a:cs typeface="Times New Roman" panose="02020603050405020304" pitchFamily="18" charset="0"/>
              </a:rPr>
              <a:t>Antenna Initialization </a:t>
            </a:r>
            <a:r>
              <a:rPr lang="en-GB" sz="3200" dirty="0">
                <a:latin typeface="Times New Roman" panose="02020603050405020304" pitchFamily="18" charset="0"/>
                <a:cs typeface="Times New Roman" panose="02020603050405020304" pitchFamily="18" charset="0"/>
              </a:rPr>
              <a:t>Process</a:t>
            </a:r>
          </a:p>
        </p:txBody>
      </p:sp>
      <p:sp>
        <p:nvSpPr>
          <p:cNvPr id="3" name="Content Placeholder 2"/>
          <p:cNvSpPr>
            <a:spLocks noGrp="1"/>
          </p:cNvSpPr>
          <p:nvPr>
            <p:ph idx="1"/>
          </p:nvPr>
        </p:nvSpPr>
        <p:spPr>
          <a:xfrm>
            <a:off x="793058" y="1470991"/>
            <a:ext cx="10753726" cy="4959626"/>
          </a:xfrm>
        </p:spPr>
        <p:txBody>
          <a:bodyPr>
            <a:normAutofit fontScale="77500" lnSpcReduction="20000"/>
          </a:bodyPr>
          <a:lstStyle/>
          <a:p>
            <a:pPr marL="180975" indent="-180975">
              <a:buNone/>
            </a:pPr>
            <a:r>
              <a:rPr lang="en-US" sz="2600" dirty="0" smtClean="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180975" indent="-180975"/>
            <a:endParaRPr lang="en-US" sz="2600" dirty="0" smtClean="0">
              <a:latin typeface="Times New Roman" panose="02020603050405020304" pitchFamily="18" charset="0"/>
              <a:cs typeface="Times New Roman" panose="02020603050405020304" pitchFamily="18" charset="0"/>
            </a:endParaRPr>
          </a:p>
          <a:p>
            <a:pPr marL="0" lvl="1" indent="0">
              <a:buClr>
                <a:schemeClr val="tx2"/>
              </a:buClr>
              <a:buNone/>
            </a:pPr>
            <a:endParaRPr lang="en-US" sz="2600" dirty="0">
              <a:latin typeface="Times New Roman" panose="02020603050405020304" pitchFamily="18" charset="0"/>
              <a:cs typeface="Times New Roman" panose="02020603050405020304" pitchFamily="18" charset="0"/>
            </a:endParaRPr>
          </a:p>
          <a:p>
            <a:pPr marL="0" lvl="1" indent="0">
              <a:buClr>
                <a:schemeClr val="tx2"/>
              </a:buClr>
              <a:buNone/>
            </a:pPr>
            <a:endParaRPr lang="en-US" sz="2600" dirty="0">
              <a:latin typeface="Times New Roman" panose="02020603050405020304" pitchFamily="18" charset="0"/>
              <a:cs typeface="Times New Roman" panose="02020603050405020304" pitchFamily="18" charset="0"/>
            </a:endParaRPr>
          </a:p>
          <a:p>
            <a:pPr marL="457200" lvl="1" indent="-457200">
              <a:buClr>
                <a:schemeClr val="tx2"/>
              </a:buClr>
            </a:pPr>
            <a:r>
              <a:rPr lang="en-GB" sz="2600" dirty="0" smtClean="0">
                <a:latin typeface="Times New Roman" panose="02020603050405020304" pitchFamily="18" charset="0"/>
                <a:cs typeface="Times New Roman" panose="02020603050405020304" pitchFamily="18" charset="0"/>
              </a:rPr>
              <a:t>First, during initialization, the Elevation motor will provide </a:t>
            </a:r>
            <a:r>
              <a:rPr lang="en-GB" sz="2600" dirty="0">
                <a:latin typeface="Times New Roman" panose="02020603050405020304" pitchFamily="18" charset="0"/>
                <a:cs typeface="Times New Roman" panose="02020603050405020304" pitchFamily="18" charset="0"/>
              </a:rPr>
              <a:t>drive to level the LV axis to the Horizon as per the MEM sensor </a:t>
            </a:r>
            <a:r>
              <a:rPr lang="en-GB" sz="2600" dirty="0" smtClean="0">
                <a:latin typeface="Times New Roman" panose="02020603050405020304" pitchFamily="18" charset="0"/>
                <a:cs typeface="Times New Roman" panose="02020603050405020304" pitchFamily="18" charset="0"/>
              </a:rPr>
              <a:t>output. </a:t>
            </a:r>
            <a:r>
              <a:rPr lang="en-GB" sz="2600" dirty="0">
                <a:latin typeface="Times New Roman" panose="02020603050405020304" pitchFamily="18" charset="0"/>
                <a:cs typeface="Times New Roman" panose="02020603050405020304" pitchFamily="18" charset="0"/>
              </a:rPr>
              <a:t>O</a:t>
            </a:r>
            <a:r>
              <a:rPr lang="en-GB" sz="2600" dirty="0" smtClean="0">
                <a:latin typeface="Times New Roman" panose="02020603050405020304" pitchFamily="18" charset="0"/>
                <a:cs typeface="Times New Roman" panose="02020603050405020304" pitchFamily="18" charset="0"/>
              </a:rPr>
              <a:t>nce the drive is complete, </a:t>
            </a:r>
            <a:r>
              <a:rPr lang="en-GB" sz="2600" dirty="0">
                <a:latin typeface="Times New Roman" panose="02020603050405020304" pitchFamily="18" charset="0"/>
                <a:cs typeface="Times New Roman" panose="02020603050405020304" pitchFamily="18" charset="0"/>
              </a:rPr>
              <a:t>the antenna will be at 45 </a:t>
            </a:r>
            <a:r>
              <a:rPr lang="en-GB" sz="2600" dirty="0" smtClean="0">
                <a:latin typeface="Times New Roman" panose="02020603050405020304" pitchFamily="18" charset="0"/>
                <a:cs typeface="Times New Roman" panose="02020603050405020304" pitchFamily="18" charset="0"/>
              </a:rPr>
              <a:t>degrees </a:t>
            </a:r>
            <a:r>
              <a:rPr lang="en-GB" sz="2600" dirty="0">
                <a:latin typeface="Times New Roman" panose="02020603050405020304" pitchFamily="18" charset="0"/>
                <a:cs typeface="Times New Roman" panose="02020603050405020304" pitchFamily="18" charset="0"/>
              </a:rPr>
              <a:t>elevation.</a:t>
            </a:r>
          </a:p>
          <a:p>
            <a:pPr marL="457200" lvl="1" indent="-457200">
              <a:buClr>
                <a:schemeClr val="tx2"/>
              </a:buClr>
              <a:buAutoNum type="arabicPeriod" startAt="2"/>
            </a:pPr>
            <a:endParaRPr lang="en-GB" sz="2600" dirty="0">
              <a:latin typeface="Times New Roman" panose="02020603050405020304" pitchFamily="18" charset="0"/>
              <a:cs typeface="Times New Roman" panose="02020603050405020304" pitchFamily="18" charset="0"/>
            </a:endParaRPr>
          </a:p>
          <a:p>
            <a:pPr marL="457200" lvl="1" indent="-457200">
              <a:buClr>
                <a:schemeClr val="tx2"/>
              </a:buClr>
            </a:pPr>
            <a:r>
              <a:rPr lang="en-US" sz="2600" dirty="0" smtClean="0">
                <a:latin typeface="Times New Roman" panose="02020603050405020304" pitchFamily="18" charset="0"/>
                <a:cs typeface="Times New Roman" panose="02020603050405020304" pitchFamily="18" charset="0"/>
              </a:rPr>
              <a:t>Next, the Cross </a:t>
            </a:r>
            <a:r>
              <a:rPr lang="en-US" sz="2600" dirty="0">
                <a:latin typeface="Times New Roman" panose="02020603050405020304" pitchFamily="18" charset="0"/>
                <a:cs typeface="Times New Roman" panose="02020603050405020304" pitchFamily="18" charset="0"/>
              </a:rPr>
              <a:t>Level motor will </a:t>
            </a:r>
            <a:r>
              <a:rPr lang="en-US" sz="2600" dirty="0" smtClean="0">
                <a:latin typeface="Times New Roman" panose="02020603050405020304" pitchFamily="18" charset="0"/>
                <a:cs typeface="Times New Roman" panose="02020603050405020304" pitchFamily="18" charset="0"/>
              </a:rPr>
              <a:t>provide drive </a:t>
            </a:r>
            <a:r>
              <a:rPr lang="en-US" sz="2600" dirty="0">
                <a:latin typeface="Times New Roman" panose="02020603050405020304" pitchFamily="18" charset="0"/>
                <a:cs typeface="Times New Roman" panose="02020603050405020304" pitchFamily="18" charset="0"/>
              </a:rPr>
              <a:t>to level the CL axis to the Horizon </a:t>
            </a:r>
            <a:r>
              <a:rPr lang="en-US" sz="2600" dirty="0" smtClean="0">
                <a:latin typeface="Times New Roman" panose="02020603050405020304" pitchFamily="18" charset="0"/>
                <a:cs typeface="Times New Roman" panose="02020603050405020304" pitchFamily="18" charset="0"/>
              </a:rPr>
              <a:t>as per </a:t>
            </a:r>
            <a:r>
              <a:rPr lang="en-GB" sz="2600" dirty="0" smtClean="0">
                <a:latin typeface="Times New Roman" panose="02020603050405020304" pitchFamily="18" charset="0"/>
                <a:cs typeface="Times New Roman" panose="02020603050405020304" pitchFamily="18" charset="0"/>
              </a:rPr>
              <a:t>the </a:t>
            </a:r>
            <a:r>
              <a:rPr lang="en-GB" sz="2600" dirty="0">
                <a:latin typeface="Times New Roman" panose="02020603050405020304" pitchFamily="18" charset="0"/>
                <a:cs typeface="Times New Roman" panose="02020603050405020304" pitchFamily="18" charset="0"/>
              </a:rPr>
              <a:t>MEM sensor output. </a:t>
            </a:r>
            <a:r>
              <a:rPr lang="en-GB" sz="2600" dirty="0" smtClean="0">
                <a:latin typeface="Times New Roman" panose="02020603050405020304" pitchFamily="18" charset="0"/>
                <a:cs typeface="Times New Roman" panose="02020603050405020304" pitchFamily="18" charset="0"/>
              </a:rPr>
              <a:t>Once the drive is complete, the CL antenna angle to the Horizon will be zero.</a:t>
            </a:r>
            <a:endParaRPr lang="en-GB" sz="2600" dirty="0">
              <a:latin typeface="Times New Roman" panose="02020603050405020304" pitchFamily="18" charset="0"/>
              <a:cs typeface="Times New Roman" panose="02020603050405020304" pitchFamily="18" charset="0"/>
            </a:endParaRPr>
          </a:p>
          <a:p>
            <a:pPr marL="0" lvl="1" indent="0">
              <a:buClr>
                <a:schemeClr val="tx2"/>
              </a:buClr>
              <a:buNone/>
            </a:pPr>
            <a:endParaRPr lang="en-GB" sz="2600" dirty="0">
              <a:latin typeface="Times New Roman" panose="02020603050405020304" pitchFamily="18" charset="0"/>
              <a:cs typeface="Times New Roman" panose="02020603050405020304" pitchFamily="18" charset="0"/>
            </a:endParaRPr>
          </a:p>
          <a:p>
            <a:pPr marL="457200" lvl="1" indent="-457200">
              <a:buClr>
                <a:schemeClr val="tx2"/>
              </a:buClr>
            </a:pPr>
            <a:r>
              <a:rPr lang="en-GB" sz="2600" dirty="0" smtClean="0">
                <a:latin typeface="Times New Roman" panose="02020603050405020304" pitchFamily="18" charset="0"/>
                <a:cs typeface="Times New Roman" panose="02020603050405020304" pitchFamily="18" charset="0"/>
              </a:rPr>
              <a:t>Finally, the antenna </a:t>
            </a:r>
            <a:r>
              <a:rPr lang="en-GB" sz="2600" dirty="0">
                <a:latin typeface="Times New Roman" panose="02020603050405020304" pitchFamily="18" charset="0"/>
                <a:cs typeface="Times New Roman" panose="02020603050405020304" pitchFamily="18" charset="0"/>
              </a:rPr>
              <a:t>will drive </a:t>
            </a:r>
            <a:r>
              <a:rPr lang="en-GB" sz="2600" dirty="0" smtClean="0">
                <a:latin typeface="Times New Roman" panose="02020603050405020304" pitchFamily="18" charset="0"/>
                <a:cs typeface="Times New Roman" panose="02020603050405020304" pitchFamily="18" charset="0"/>
              </a:rPr>
              <a:t>in Azimuth until </a:t>
            </a:r>
            <a:r>
              <a:rPr lang="en-GB" sz="2600" dirty="0">
                <a:latin typeface="Times New Roman" panose="02020603050405020304" pitchFamily="18" charset="0"/>
                <a:cs typeface="Times New Roman" panose="02020603050405020304" pitchFamily="18" charset="0"/>
              </a:rPr>
              <a:t>the Home </a:t>
            </a:r>
            <a:r>
              <a:rPr lang="en-GB" sz="2600" dirty="0" smtClean="0">
                <a:latin typeface="Times New Roman" panose="02020603050405020304" pitchFamily="18" charset="0"/>
                <a:cs typeface="Times New Roman" panose="02020603050405020304" pitchFamily="18" charset="0"/>
              </a:rPr>
              <a:t>Flag </a:t>
            </a:r>
            <a:r>
              <a:rPr lang="en-GB" sz="2600" dirty="0">
                <a:latin typeface="Times New Roman" panose="02020603050405020304" pitchFamily="18" charset="0"/>
                <a:cs typeface="Times New Roman" panose="02020603050405020304" pitchFamily="18" charset="0"/>
              </a:rPr>
              <a:t>S</a:t>
            </a:r>
            <a:r>
              <a:rPr lang="en-GB" sz="2600" dirty="0" smtClean="0">
                <a:latin typeface="Times New Roman" panose="02020603050405020304" pitchFamily="18" charset="0"/>
                <a:cs typeface="Times New Roman" panose="02020603050405020304" pitchFamily="18" charset="0"/>
              </a:rPr>
              <a:t>ensor </a:t>
            </a:r>
            <a:r>
              <a:rPr lang="en-GB" sz="2600" dirty="0">
                <a:latin typeface="Times New Roman" panose="02020603050405020304" pitchFamily="18" charset="0"/>
                <a:cs typeface="Times New Roman" panose="02020603050405020304" pitchFamily="18" charset="0"/>
              </a:rPr>
              <a:t>is triggered via the metal tab just below the power </a:t>
            </a:r>
            <a:r>
              <a:rPr lang="en-GB" sz="2600" dirty="0" smtClean="0">
                <a:latin typeface="Times New Roman" panose="02020603050405020304" pitchFamily="18" charset="0"/>
                <a:cs typeface="Times New Roman" panose="02020603050405020304" pitchFamily="18" charset="0"/>
              </a:rPr>
              <a:t>ring. At </a:t>
            </a:r>
            <a:r>
              <a:rPr lang="en-GB" sz="2600" dirty="0">
                <a:latin typeface="Times New Roman" panose="02020603050405020304" pitchFamily="18" charset="0"/>
                <a:cs typeface="Times New Roman" panose="02020603050405020304" pitchFamily="18" charset="0"/>
              </a:rPr>
              <a:t>this </a:t>
            </a:r>
            <a:r>
              <a:rPr lang="en-GB" sz="2600" dirty="0" smtClean="0">
                <a:latin typeface="Times New Roman" panose="02020603050405020304" pitchFamily="18" charset="0"/>
                <a:cs typeface="Times New Roman" panose="02020603050405020304" pitchFamily="18" charset="0"/>
              </a:rPr>
              <a:t>point, </a:t>
            </a:r>
            <a:r>
              <a:rPr lang="en-GB" sz="2600" dirty="0">
                <a:latin typeface="Times New Roman" panose="02020603050405020304" pitchFamily="18" charset="0"/>
                <a:cs typeface="Times New Roman" panose="02020603050405020304" pitchFamily="18" charset="0"/>
              </a:rPr>
              <a:t>the </a:t>
            </a:r>
            <a:r>
              <a:rPr lang="en-GB" sz="2600" dirty="0" smtClean="0">
                <a:latin typeface="Times New Roman" panose="02020603050405020304" pitchFamily="18" charset="0"/>
                <a:cs typeface="Times New Roman" panose="02020603050405020304" pitchFamily="18" charset="0"/>
              </a:rPr>
              <a:t>antenna will be pointing in-line with the Bow of the ship, and the Relative </a:t>
            </a:r>
            <a:r>
              <a:rPr lang="en-GB" sz="2600" dirty="0">
                <a:latin typeface="Times New Roman" panose="02020603050405020304" pitchFamily="18" charset="0"/>
                <a:cs typeface="Times New Roman" panose="02020603050405020304" pitchFamily="18" charset="0"/>
              </a:rPr>
              <a:t>count will be calibrated as 0 degrees (unless a HFO has been set </a:t>
            </a:r>
            <a:r>
              <a:rPr lang="en-GB" sz="2600" dirty="0" smtClean="0">
                <a:latin typeface="Times New Roman" panose="02020603050405020304" pitchFamily="18" charset="0"/>
                <a:cs typeface="Times New Roman" panose="02020603050405020304" pitchFamily="18" charset="0"/>
              </a:rPr>
              <a:t>by </a:t>
            </a:r>
            <a:r>
              <a:rPr lang="en-GB" sz="2600" dirty="0">
                <a:latin typeface="Times New Roman" panose="02020603050405020304" pitchFamily="18" charset="0"/>
                <a:cs typeface="Times New Roman" panose="02020603050405020304" pitchFamily="18" charset="0"/>
              </a:rPr>
              <a:t>the AZ </a:t>
            </a:r>
            <a:r>
              <a:rPr lang="en-GB" sz="2600" dirty="0" smtClean="0">
                <a:latin typeface="Times New Roman" panose="02020603050405020304" pitchFamily="18" charset="0"/>
                <a:cs typeface="Times New Roman" panose="02020603050405020304" pitchFamily="18" charset="0"/>
              </a:rPr>
              <a:t>trim). The AZ Encoder </a:t>
            </a:r>
            <a:r>
              <a:rPr lang="en-GB" sz="2600" dirty="0">
                <a:latin typeface="Times New Roman" panose="02020603050405020304" pitchFamily="18" charset="0"/>
                <a:cs typeface="Times New Roman" panose="02020603050405020304" pitchFamily="18" charset="0"/>
              </a:rPr>
              <a:t>will </a:t>
            </a:r>
            <a:r>
              <a:rPr lang="en-GB" sz="2600" dirty="0" smtClean="0">
                <a:latin typeface="Times New Roman" panose="02020603050405020304" pitchFamily="18" charset="0"/>
                <a:cs typeface="Times New Roman" panose="02020603050405020304" pitchFamily="18" charset="0"/>
              </a:rPr>
              <a:t>then count </a:t>
            </a:r>
            <a:r>
              <a:rPr lang="en-GB" sz="2600" dirty="0">
                <a:latin typeface="Times New Roman" panose="02020603050405020304" pitchFamily="18" charset="0"/>
                <a:cs typeface="Times New Roman" panose="02020603050405020304" pitchFamily="18" charset="0"/>
              </a:rPr>
              <a:t>the Relative movement </a:t>
            </a:r>
            <a:r>
              <a:rPr lang="en-GB" sz="2600" dirty="0" smtClean="0">
                <a:latin typeface="Times New Roman" panose="02020603050405020304" pitchFamily="18" charset="0"/>
                <a:cs typeface="Times New Roman" panose="02020603050405020304" pitchFamily="18" charset="0"/>
              </a:rPr>
              <a:t>increments/decrements from this starting point. </a:t>
            </a:r>
          </a:p>
          <a:p>
            <a:pPr marL="0" lvl="1" indent="0">
              <a:buClr>
                <a:schemeClr val="tx2"/>
              </a:buClr>
              <a:buNone/>
            </a:pPr>
            <a:endParaRPr lang="en-GB" sz="2600" dirty="0" smtClean="0">
              <a:latin typeface="Times New Roman" panose="02020603050405020304" pitchFamily="18" charset="0"/>
              <a:cs typeface="Times New Roman" panose="02020603050405020304" pitchFamily="18" charset="0"/>
            </a:endParaRPr>
          </a:p>
          <a:p>
            <a:pPr marL="342900" lvl="1" indent="-342900">
              <a:buClr>
                <a:schemeClr val="tx2"/>
              </a:buClr>
            </a:pPr>
            <a:r>
              <a:rPr lang="en-GB" sz="2600" dirty="0" smtClean="0">
                <a:latin typeface="Times New Roman" panose="02020603050405020304" pitchFamily="18" charset="0"/>
                <a:cs typeface="Times New Roman" panose="02020603050405020304" pitchFamily="18" charset="0"/>
              </a:rPr>
              <a:t>The </a:t>
            </a:r>
            <a:r>
              <a:rPr lang="en-GB" sz="2600" dirty="0">
                <a:latin typeface="Times New Roman" panose="02020603050405020304" pitchFamily="18" charset="0"/>
                <a:cs typeface="Times New Roman" panose="02020603050405020304" pitchFamily="18" charset="0"/>
              </a:rPr>
              <a:t>Relative </a:t>
            </a:r>
            <a:r>
              <a:rPr lang="en-GB" sz="2600" dirty="0" smtClean="0">
                <a:latin typeface="Times New Roman" panose="02020603050405020304" pitchFamily="18" charset="0"/>
                <a:cs typeface="Times New Roman" panose="02020603050405020304" pitchFamily="18" charset="0"/>
              </a:rPr>
              <a:t>position, (the reflector pointing direction relative to the bow of the ship), will </a:t>
            </a:r>
            <a:r>
              <a:rPr lang="en-GB" sz="2600" dirty="0">
                <a:latin typeface="Times New Roman" panose="02020603050405020304" pitchFamily="18" charset="0"/>
                <a:cs typeface="Times New Roman" panose="02020603050405020304" pitchFamily="18" charset="0"/>
              </a:rPr>
              <a:t>be recalibrated on every full clockwise revolution (when the home flag is triggered)   </a:t>
            </a:r>
            <a:endParaRPr lang="en-US" sz="2600" dirty="0">
              <a:latin typeface="Times New Roman" panose="02020603050405020304" pitchFamily="18" charset="0"/>
              <a:cs typeface="Times New Roman" panose="02020603050405020304" pitchFamily="18" charset="0"/>
            </a:endParaRPr>
          </a:p>
          <a:p>
            <a:pPr marL="180975" indent="-180975">
              <a:buNone/>
            </a:pPr>
            <a:endParaRPr lang="en-GB" sz="1600" dirty="0"/>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14</a:t>
            </a:fld>
            <a:endParaRPr lang="en-US" dirty="0"/>
          </a:p>
        </p:txBody>
      </p:sp>
      <p:sp>
        <p:nvSpPr>
          <p:cNvPr id="8" name="TextBox 7"/>
          <p:cNvSpPr txBox="1"/>
          <p:nvPr/>
        </p:nvSpPr>
        <p:spPr>
          <a:xfrm>
            <a:off x="380009" y="961901"/>
            <a:ext cx="11376561"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When the antenna is energized, (or commanded to re-initialize), the DAC or ICU runs the Initialization Process, which calibrates all 3 axes of the antenna. Initialization must be fully completed for the antenna to operate correctly</a:t>
            </a:r>
            <a:endParaRPr lang="en-US" sz="2000" dirty="0"/>
          </a:p>
        </p:txBody>
      </p:sp>
    </p:spTree>
    <p:extLst>
      <p:ext uri="{BB962C8B-B14F-4D97-AF65-F5344CB8AC3E}">
        <p14:creationId xmlns:p14="http://schemas.microsoft.com/office/powerpoint/2010/main" val="30845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6" y="222859"/>
            <a:ext cx="11732820" cy="460860"/>
          </a:xfrm>
        </p:spPr>
        <p:txBody>
          <a:bodyPr>
            <a:normAutofit fontScale="90000"/>
          </a:bodyPr>
          <a:lstStyle/>
          <a:p>
            <a:pPr algn="ctr"/>
            <a:r>
              <a:rPr lang="en-US" altLang="en-US" b="1" dirty="0" smtClean="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Antenna Stabilization, Targeting, and Tracking</a:t>
            </a:r>
            <a:endParaRPr lang="en-US" sz="3600" dirty="0"/>
          </a:p>
        </p:txBody>
      </p:sp>
      <p:sp>
        <p:nvSpPr>
          <p:cNvPr id="3" name="Content Placeholder 2"/>
          <p:cNvSpPr>
            <a:spLocks noGrp="1"/>
          </p:cNvSpPr>
          <p:nvPr>
            <p:ph idx="1"/>
          </p:nvPr>
        </p:nvSpPr>
        <p:spPr>
          <a:xfrm>
            <a:off x="285007" y="2083346"/>
            <a:ext cx="11578441" cy="4596640"/>
          </a:xfrm>
        </p:spPr>
        <p:txBody>
          <a:bodyPr>
            <a:normAutofit/>
          </a:bodyPr>
          <a:lstStyle/>
          <a:p>
            <a:pPr>
              <a:lnSpc>
                <a:spcPct val="80000"/>
              </a:lnSpc>
            </a:pPr>
            <a:endParaRPr lang="en-US" altLang="en-US" sz="1800" dirty="0" smtClean="0">
              <a:latin typeface="Times New Roman" pitchFamily="18" charset="0"/>
              <a:cs typeface="Times New Roman" pitchFamily="18" charset="0"/>
            </a:endParaRPr>
          </a:p>
          <a:p>
            <a:pPr>
              <a:lnSpc>
                <a:spcPct val="80000"/>
              </a:lnSpc>
            </a:pPr>
            <a:r>
              <a:rPr lang="en-US" altLang="en-US" sz="1800" dirty="0" smtClean="0">
                <a:latin typeface="Times New Roman" pitchFamily="18" charset="0"/>
                <a:cs typeface="Times New Roman" pitchFamily="18" charset="0"/>
              </a:rPr>
              <a:t>Antenna Stabilization  - The process of accurately maintaining the antenna at a specific angular position in 3-dimensional 			free space. This process is controlled by the Pedestal Controller, (either PCU or ICU), and 			requires input from the Level Cage or Level Platform Sensors, plus the ship’s Lat, Long, and 			HDG. It requires that the antenna is capable of moving freely in all three axes (Azimuth, 				Elevation, and Cross Level)</a:t>
            </a:r>
          </a:p>
          <a:p>
            <a:pPr>
              <a:lnSpc>
                <a:spcPct val="80000"/>
              </a:lnSpc>
              <a:buFontTx/>
              <a:buNone/>
            </a:pPr>
            <a:endParaRPr lang="en-US" altLang="en-US" sz="1800" dirty="0" smtClean="0">
              <a:latin typeface="Times New Roman" pitchFamily="18" charset="0"/>
              <a:cs typeface="Times New Roman" pitchFamily="18" charset="0"/>
            </a:endParaRPr>
          </a:p>
          <a:p>
            <a:pPr>
              <a:lnSpc>
                <a:spcPct val="80000"/>
              </a:lnSpc>
            </a:pPr>
            <a:r>
              <a:rPr lang="en-US" altLang="en-US" sz="1800" dirty="0" smtClean="0">
                <a:latin typeface="Times New Roman" pitchFamily="18" charset="0"/>
                <a:cs typeface="Times New Roman" pitchFamily="18" charset="0"/>
              </a:rPr>
              <a:t> Satellite Targeting  -	The process of driving the antenna to the calculated Azimuth &amp; Elevation angles of the 				desired satellite. The process is controlled by the Antenna Controller, (DAC or ICU). The 			Controller calculates the 3-dimensional location of the satellite based on the ship’s Lat, Long, 			HDG, &amp; the Sat Longitude, and drives the antenna to point at that location.</a:t>
            </a:r>
          </a:p>
          <a:p>
            <a:pPr>
              <a:lnSpc>
                <a:spcPct val="80000"/>
              </a:lnSpc>
              <a:buFontTx/>
              <a:buNone/>
            </a:pPr>
            <a:endParaRPr lang="en-US" altLang="en-US" sz="1800" dirty="0" smtClean="0">
              <a:latin typeface="Times New Roman" pitchFamily="18" charset="0"/>
              <a:cs typeface="Times New Roman" pitchFamily="18" charset="0"/>
            </a:endParaRPr>
          </a:p>
          <a:p>
            <a:pPr>
              <a:lnSpc>
                <a:spcPct val="80000"/>
              </a:lnSpc>
            </a:pPr>
            <a:r>
              <a:rPr lang="en-US" altLang="en-US" sz="1800" dirty="0" smtClean="0">
                <a:latin typeface="Times New Roman" pitchFamily="18" charset="0"/>
                <a:cs typeface="Times New Roman" pitchFamily="18" charset="0"/>
              </a:rPr>
              <a:t>Satellite Tracking –	The process of the Antenna Controller, (DAC or ICU), actively optimizing the pointing of the 			reflector for maximum signal reception. This process, (DishScan), continuously makes small 			movements of the reflector while monitoring the AGC level of the received signal. The 				Controller evaluates this information and uses it to constantly make minor pointing 				corrections to keep the signal level “peaked” as part of normal</a:t>
            </a:r>
            <a:endParaRPr lang="en-US" sz="1800" dirty="0"/>
          </a:p>
        </p:txBody>
      </p:sp>
      <p:sp>
        <p:nvSpPr>
          <p:cNvPr id="5" name="TextBox 4"/>
          <p:cNvSpPr txBox="1"/>
          <p:nvPr/>
        </p:nvSpPr>
        <p:spPr>
          <a:xfrm>
            <a:off x="332508" y="1206894"/>
            <a:ext cx="11281559" cy="707886"/>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There are three basic processes the antenna system must perform successfully for the antenna to operate correctly and reliably. They are: Stabilization, Targeting, and Tracking.</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26" y="202980"/>
            <a:ext cx="11420061" cy="460860"/>
          </a:xfrm>
        </p:spPr>
        <p:txBody>
          <a:bodyPr>
            <a:noAutofit/>
          </a:bodyPr>
          <a:lstStyle/>
          <a:p>
            <a:pPr algn="ctr"/>
            <a:r>
              <a:rPr lang="en-GB" sz="3200" dirty="0" smtClean="0">
                <a:latin typeface="Times New Roman" panose="02020603050405020304" pitchFamily="18" charset="0"/>
                <a:cs typeface="Times New Roman" panose="02020603050405020304" pitchFamily="18" charset="0"/>
              </a:rPr>
              <a:t>Antenna Balance</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0021" y="942389"/>
            <a:ext cx="10640291" cy="2100240"/>
          </a:xfrm>
        </p:spPr>
        <p:txBody>
          <a:bodyPr>
            <a:noAutofit/>
          </a:bodyPr>
          <a:lstStyle/>
          <a:p>
            <a:pPr marL="177800" indent="-177800"/>
            <a:r>
              <a:rPr lang="en-GB" sz="1800" dirty="0" smtClean="0">
                <a:latin typeface="Times New Roman" panose="02020603050405020304" pitchFamily="18" charset="0"/>
                <a:cs typeface="Times New Roman" panose="02020603050405020304" pitchFamily="18" charset="0"/>
              </a:rPr>
              <a:t>Antenna balance is critical, because the resultant inertia </a:t>
            </a:r>
            <a:r>
              <a:rPr lang="en-GB" sz="1800" dirty="0">
                <a:latin typeface="Times New Roman" panose="02020603050405020304" pitchFamily="18" charset="0"/>
                <a:cs typeface="Times New Roman" panose="02020603050405020304" pitchFamily="18" charset="0"/>
              </a:rPr>
              <a:t>is responsible for the majority of the antenna’s stability</a:t>
            </a:r>
            <a:r>
              <a:rPr lang="en-US" sz="1800" dirty="0">
                <a:latin typeface="Times New Roman" panose="02020603050405020304" pitchFamily="18" charset="0"/>
                <a:cs typeface="Times New Roman" panose="02020603050405020304" pitchFamily="18" charset="0"/>
              </a:rPr>
              <a:t>. </a:t>
            </a:r>
          </a:p>
          <a:p>
            <a:pPr marL="177800" indent="-177800"/>
            <a:r>
              <a:rPr lang="en-GB" sz="1800" dirty="0">
                <a:latin typeface="Times New Roman" panose="02020603050405020304" pitchFamily="18" charset="0"/>
                <a:cs typeface="Times New Roman" panose="02020603050405020304" pitchFamily="18" charset="0"/>
              </a:rPr>
              <a:t>All 3 </a:t>
            </a:r>
            <a:r>
              <a:rPr lang="en-GB" sz="1800" dirty="0" smtClean="0">
                <a:latin typeface="Times New Roman" panose="02020603050405020304" pitchFamily="18" charset="0"/>
                <a:cs typeface="Times New Roman" panose="02020603050405020304" pitchFamily="18" charset="0"/>
              </a:rPr>
              <a:t>axes </a:t>
            </a:r>
            <a:r>
              <a:rPr lang="en-GB" sz="1800" dirty="0">
                <a:latin typeface="Times New Roman" panose="02020603050405020304" pitchFamily="18" charset="0"/>
                <a:cs typeface="Times New Roman" panose="02020603050405020304" pitchFamily="18" charset="0"/>
              </a:rPr>
              <a:t>of the antenna are </a:t>
            </a:r>
            <a:r>
              <a:rPr lang="en-GB" sz="1800" dirty="0" smtClean="0">
                <a:latin typeface="Times New Roman" panose="02020603050405020304" pitchFamily="18" charset="0"/>
                <a:cs typeface="Times New Roman" panose="02020603050405020304" pitchFamily="18" charset="0"/>
              </a:rPr>
              <a:t>balanced, </a:t>
            </a:r>
            <a:r>
              <a:rPr lang="en-GB" sz="1800" dirty="0">
                <a:latin typeface="Times New Roman" panose="02020603050405020304" pitchFamily="18" charset="0"/>
                <a:cs typeface="Times New Roman" panose="02020603050405020304" pitchFamily="18" charset="0"/>
              </a:rPr>
              <a:t>as </a:t>
            </a:r>
            <a:r>
              <a:rPr lang="en-GB" sz="1800" dirty="0" smtClean="0">
                <a:latin typeface="Times New Roman" panose="02020603050405020304" pitchFamily="18" charset="0"/>
                <a:cs typeface="Times New Roman" panose="02020603050405020304" pitchFamily="18" charset="0"/>
              </a:rPr>
              <a:t>well as </a:t>
            </a:r>
            <a:r>
              <a:rPr lang="en-GB" sz="1800" dirty="0">
                <a:latin typeface="Times New Roman" panose="02020603050405020304" pitchFamily="18" charset="0"/>
                <a:cs typeface="Times New Roman" panose="02020603050405020304" pitchFamily="18" charset="0"/>
              </a:rPr>
              <a:t>the feed assembly. </a:t>
            </a:r>
          </a:p>
          <a:p>
            <a:pPr marL="177800" indent="-177800"/>
            <a:r>
              <a:rPr lang="en-GB" sz="1800" dirty="0">
                <a:latin typeface="Times New Roman" panose="02020603050405020304" pitchFamily="18" charset="0"/>
                <a:cs typeface="Times New Roman" panose="02020603050405020304" pitchFamily="18" charset="0"/>
              </a:rPr>
              <a:t>The Elevation </a:t>
            </a:r>
            <a:r>
              <a:rPr lang="en-GB" sz="1800" dirty="0" smtClean="0">
                <a:latin typeface="Times New Roman" panose="02020603050405020304" pitchFamily="18" charset="0"/>
                <a:cs typeface="Times New Roman" panose="02020603050405020304" pitchFamily="18" charset="0"/>
              </a:rPr>
              <a:t>&amp; Cross Level axes are </a:t>
            </a:r>
            <a:r>
              <a:rPr lang="en-GB" sz="1800" dirty="0">
                <a:latin typeface="Times New Roman" panose="02020603050405020304" pitchFamily="18" charset="0"/>
                <a:cs typeface="Times New Roman" panose="02020603050405020304" pitchFamily="18" charset="0"/>
              </a:rPr>
              <a:t>b</a:t>
            </a:r>
            <a:r>
              <a:rPr lang="en-GB" sz="1800" dirty="0" smtClean="0">
                <a:latin typeface="Times New Roman" panose="02020603050405020304" pitchFamily="18" charset="0"/>
                <a:cs typeface="Times New Roman" panose="02020603050405020304" pitchFamily="18" charset="0"/>
              </a:rPr>
              <a:t>alanced </a:t>
            </a:r>
            <a:r>
              <a:rPr lang="en-GB" sz="1800" dirty="0">
                <a:latin typeface="Times New Roman" panose="02020603050405020304" pitchFamily="18" charset="0"/>
                <a:cs typeface="Times New Roman" panose="02020603050405020304" pitchFamily="18" charset="0"/>
              </a:rPr>
              <a:t>throughout </a:t>
            </a:r>
            <a:r>
              <a:rPr lang="en-GB" sz="1800" dirty="0" smtClean="0">
                <a:latin typeface="Times New Roman" panose="02020603050405020304" pitchFamily="18" charset="0"/>
                <a:cs typeface="Times New Roman" panose="02020603050405020304" pitchFamily="18" charset="0"/>
              </a:rPr>
              <a:t>their ranges.</a:t>
            </a:r>
            <a:endParaRPr lang="en-GB" sz="1800" dirty="0">
              <a:latin typeface="Times New Roman" panose="02020603050405020304" pitchFamily="18" charset="0"/>
              <a:cs typeface="Times New Roman" panose="02020603050405020304" pitchFamily="18" charset="0"/>
            </a:endParaRPr>
          </a:p>
          <a:p>
            <a:pPr marL="177800" indent="-177800"/>
            <a:r>
              <a:rPr lang="en-GB" sz="1800" dirty="0">
                <a:latin typeface="Times New Roman" panose="02020603050405020304" pitchFamily="18" charset="0"/>
                <a:cs typeface="Times New Roman" panose="02020603050405020304" pitchFamily="18" charset="0"/>
              </a:rPr>
              <a:t>Changing components such as LNB’s or radio packages will require the antenna pedestal to be rebalanced.  </a:t>
            </a:r>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16</a:t>
            </a:fld>
            <a:endParaRPr lang="en-US" dirty="0"/>
          </a:p>
        </p:txBody>
      </p:sp>
      <p:pic>
        <p:nvPicPr>
          <p:cNvPr id="2052" name="Picture 4" descr="C:\Users\rick.perkins\Desktop\rick's-web-version\1_SeaTel\VSAT_Large\Rick's working on\xx97 training\144 dome\antenna 0 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723" y="2057400"/>
            <a:ext cx="4147840"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ick.perkins\Desktop\rick's-web-version\1_SeaTel\VSAT_Large\Rick's working on\xx97 training\144 dome\anten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264" y="2152734"/>
            <a:ext cx="4147840"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ick.perkins\Desktop\rick's-web-version\1_SeaTel\VSAT_Large\Rick's working on\xx97 training\144 dome\antenna 90 e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37" y="2126974"/>
            <a:ext cx="4147840" cy="518457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7795999" y="5864696"/>
            <a:ext cx="1320963" cy="4320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lr>
                <a:srgbClr val="009FDA"/>
              </a:buClr>
              <a:buSzPct val="130000"/>
              <a:buFont typeface="Arial" pitchFamily="34" charset="0"/>
              <a:buChar char="•"/>
              <a:defRPr sz="2200">
                <a:solidFill>
                  <a:schemeClr val="tx1"/>
                </a:solidFill>
                <a:latin typeface="+mn-lt"/>
                <a:ea typeface="+mn-ea"/>
                <a:cs typeface="+mn-cs"/>
              </a:defRPr>
            </a:lvl1pPr>
            <a:lvl2pPr marL="762000" indent="-190500" algn="l" rtl="0" eaLnBrk="1" fontAlgn="base" hangingPunct="1">
              <a:spcBef>
                <a:spcPct val="20000"/>
              </a:spcBef>
              <a:spcAft>
                <a:spcPct val="0"/>
              </a:spcAft>
              <a:buSzPct val="100000"/>
              <a:buChar char="–"/>
              <a:defRPr sz="2000">
                <a:solidFill>
                  <a:schemeClr val="tx1"/>
                </a:solidFill>
                <a:latin typeface="+mn-lt"/>
              </a:defRPr>
            </a:lvl2pPr>
            <a:lvl3pPr marL="1236663" indent="-188913" algn="l" rtl="0" eaLnBrk="1" fontAlgn="base" hangingPunct="1">
              <a:spcBef>
                <a:spcPct val="20000"/>
              </a:spcBef>
              <a:spcAft>
                <a:spcPct val="0"/>
              </a:spcAft>
              <a:buClr>
                <a:srgbClr val="009FDA"/>
              </a:buClr>
              <a:buSzPct val="130000"/>
              <a:buFont typeface="Times" pitchFamily="18" charset="0"/>
              <a:buChar char="•"/>
              <a:defRPr sz="1800">
                <a:solidFill>
                  <a:schemeClr val="tx1"/>
                </a:solidFill>
                <a:latin typeface="+mn-lt"/>
              </a:defRPr>
            </a:lvl3pPr>
            <a:lvl4pPr marL="1719263" indent="-252413" algn="l" rtl="0" eaLnBrk="1" fontAlgn="base" hangingPunct="1">
              <a:spcBef>
                <a:spcPct val="20000"/>
              </a:spcBef>
              <a:spcAft>
                <a:spcPct val="0"/>
              </a:spcAft>
              <a:buChar char="–"/>
              <a:defRPr sz="1600">
                <a:solidFill>
                  <a:schemeClr val="tx1"/>
                </a:solidFill>
                <a:latin typeface="+mn-lt"/>
              </a:defRPr>
            </a:lvl4pPr>
            <a:lvl5pPr marL="2138363" indent="-228600" algn="l" rtl="0" eaLnBrk="1" fontAlgn="base" hangingPunct="1">
              <a:spcBef>
                <a:spcPct val="20000"/>
              </a:spcBef>
              <a:spcAft>
                <a:spcPct val="0"/>
              </a:spcAft>
              <a:buClr>
                <a:srgbClr val="009FDA"/>
              </a:buClr>
              <a:buSzPct val="130000"/>
              <a:buFont typeface="Times" pitchFamily="18" charset="0"/>
              <a:buChar char="•"/>
              <a:defRPr sz="1600">
                <a:solidFill>
                  <a:schemeClr val="tx1"/>
                </a:solidFill>
                <a:latin typeface="+mn-lt"/>
              </a:defRPr>
            </a:lvl5pPr>
            <a:lvl6pPr marL="25955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6pPr>
            <a:lvl7pPr marL="30527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7pPr>
            <a:lvl8pPr marL="35099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8pPr>
            <a:lvl9pPr marL="39671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9pPr>
          </a:lstStyle>
          <a:p>
            <a:pPr marL="0" indent="0">
              <a:buNone/>
            </a:pPr>
            <a:r>
              <a:rPr lang="en-GB" sz="1600" kern="0" dirty="0"/>
              <a:t>Check at 10°</a:t>
            </a:r>
          </a:p>
        </p:txBody>
      </p:sp>
      <p:sp>
        <p:nvSpPr>
          <p:cNvPr id="12" name="Content Placeholder 2"/>
          <p:cNvSpPr txBox="1">
            <a:spLocks/>
          </p:cNvSpPr>
          <p:nvPr/>
        </p:nvSpPr>
        <p:spPr bwMode="auto">
          <a:xfrm>
            <a:off x="4214795" y="5854758"/>
            <a:ext cx="1320963" cy="4320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lr>
                <a:srgbClr val="009FDA"/>
              </a:buClr>
              <a:buSzPct val="130000"/>
              <a:buFont typeface="Arial" pitchFamily="34" charset="0"/>
              <a:buChar char="•"/>
              <a:defRPr sz="2200">
                <a:solidFill>
                  <a:schemeClr val="tx1"/>
                </a:solidFill>
                <a:latin typeface="+mn-lt"/>
                <a:ea typeface="+mn-ea"/>
                <a:cs typeface="+mn-cs"/>
              </a:defRPr>
            </a:lvl1pPr>
            <a:lvl2pPr marL="762000" indent="-190500" algn="l" rtl="0" eaLnBrk="1" fontAlgn="base" hangingPunct="1">
              <a:spcBef>
                <a:spcPct val="20000"/>
              </a:spcBef>
              <a:spcAft>
                <a:spcPct val="0"/>
              </a:spcAft>
              <a:buSzPct val="100000"/>
              <a:buChar char="–"/>
              <a:defRPr sz="2000">
                <a:solidFill>
                  <a:schemeClr val="tx1"/>
                </a:solidFill>
                <a:latin typeface="+mn-lt"/>
              </a:defRPr>
            </a:lvl2pPr>
            <a:lvl3pPr marL="1236663" indent="-188913" algn="l" rtl="0" eaLnBrk="1" fontAlgn="base" hangingPunct="1">
              <a:spcBef>
                <a:spcPct val="20000"/>
              </a:spcBef>
              <a:spcAft>
                <a:spcPct val="0"/>
              </a:spcAft>
              <a:buClr>
                <a:srgbClr val="009FDA"/>
              </a:buClr>
              <a:buSzPct val="130000"/>
              <a:buFont typeface="Times" pitchFamily="18" charset="0"/>
              <a:buChar char="•"/>
              <a:defRPr sz="1800">
                <a:solidFill>
                  <a:schemeClr val="tx1"/>
                </a:solidFill>
                <a:latin typeface="+mn-lt"/>
              </a:defRPr>
            </a:lvl3pPr>
            <a:lvl4pPr marL="1719263" indent="-252413" algn="l" rtl="0" eaLnBrk="1" fontAlgn="base" hangingPunct="1">
              <a:spcBef>
                <a:spcPct val="20000"/>
              </a:spcBef>
              <a:spcAft>
                <a:spcPct val="0"/>
              </a:spcAft>
              <a:buChar char="–"/>
              <a:defRPr sz="1600">
                <a:solidFill>
                  <a:schemeClr val="tx1"/>
                </a:solidFill>
                <a:latin typeface="+mn-lt"/>
              </a:defRPr>
            </a:lvl4pPr>
            <a:lvl5pPr marL="2138363" indent="-228600" algn="l" rtl="0" eaLnBrk="1" fontAlgn="base" hangingPunct="1">
              <a:spcBef>
                <a:spcPct val="20000"/>
              </a:spcBef>
              <a:spcAft>
                <a:spcPct val="0"/>
              </a:spcAft>
              <a:buClr>
                <a:srgbClr val="009FDA"/>
              </a:buClr>
              <a:buSzPct val="130000"/>
              <a:buFont typeface="Times" pitchFamily="18" charset="0"/>
              <a:buChar char="•"/>
              <a:defRPr sz="1600">
                <a:solidFill>
                  <a:schemeClr val="tx1"/>
                </a:solidFill>
                <a:latin typeface="+mn-lt"/>
              </a:defRPr>
            </a:lvl5pPr>
            <a:lvl6pPr marL="25955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6pPr>
            <a:lvl7pPr marL="30527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7pPr>
            <a:lvl8pPr marL="35099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8pPr>
            <a:lvl9pPr marL="39671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9pPr>
          </a:lstStyle>
          <a:p>
            <a:pPr marL="0" indent="0">
              <a:buNone/>
            </a:pPr>
            <a:r>
              <a:rPr lang="en-GB" sz="1600" kern="0" dirty="0"/>
              <a:t>Check at 45°</a:t>
            </a:r>
          </a:p>
        </p:txBody>
      </p:sp>
      <p:sp>
        <p:nvSpPr>
          <p:cNvPr id="13" name="Content Placeholder 2"/>
          <p:cNvSpPr txBox="1">
            <a:spLocks/>
          </p:cNvSpPr>
          <p:nvPr/>
        </p:nvSpPr>
        <p:spPr bwMode="auto">
          <a:xfrm>
            <a:off x="954152" y="5824939"/>
            <a:ext cx="1320963" cy="4320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lr>
                <a:srgbClr val="009FDA"/>
              </a:buClr>
              <a:buSzPct val="130000"/>
              <a:buFont typeface="Arial" pitchFamily="34" charset="0"/>
              <a:buChar char="•"/>
              <a:defRPr sz="2200">
                <a:solidFill>
                  <a:schemeClr val="tx1"/>
                </a:solidFill>
                <a:latin typeface="+mn-lt"/>
                <a:ea typeface="+mn-ea"/>
                <a:cs typeface="+mn-cs"/>
              </a:defRPr>
            </a:lvl1pPr>
            <a:lvl2pPr marL="762000" indent="-190500" algn="l" rtl="0" eaLnBrk="1" fontAlgn="base" hangingPunct="1">
              <a:spcBef>
                <a:spcPct val="20000"/>
              </a:spcBef>
              <a:spcAft>
                <a:spcPct val="0"/>
              </a:spcAft>
              <a:buSzPct val="100000"/>
              <a:buChar char="–"/>
              <a:defRPr sz="2000">
                <a:solidFill>
                  <a:schemeClr val="tx1"/>
                </a:solidFill>
                <a:latin typeface="+mn-lt"/>
              </a:defRPr>
            </a:lvl2pPr>
            <a:lvl3pPr marL="1236663" indent="-188913" algn="l" rtl="0" eaLnBrk="1" fontAlgn="base" hangingPunct="1">
              <a:spcBef>
                <a:spcPct val="20000"/>
              </a:spcBef>
              <a:spcAft>
                <a:spcPct val="0"/>
              </a:spcAft>
              <a:buClr>
                <a:srgbClr val="009FDA"/>
              </a:buClr>
              <a:buSzPct val="130000"/>
              <a:buFont typeface="Times" pitchFamily="18" charset="0"/>
              <a:buChar char="•"/>
              <a:defRPr sz="1800">
                <a:solidFill>
                  <a:schemeClr val="tx1"/>
                </a:solidFill>
                <a:latin typeface="+mn-lt"/>
              </a:defRPr>
            </a:lvl3pPr>
            <a:lvl4pPr marL="1719263" indent="-252413" algn="l" rtl="0" eaLnBrk="1" fontAlgn="base" hangingPunct="1">
              <a:spcBef>
                <a:spcPct val="20000"/>
              </a:spcBef>
              <a:spcAft>
                <a:spcPct val="0"/>
              </a:spcAft>
              <a:buChar char="–"/>
              <a:defRPr sz="1600">
                <a:solidFill>
                  <a:schemeClr val="tx1"/>
                </a:solidFill>
                <a:latin typeface="+mn-lt"/>
              </a:defRPr>
            </a:lvl4pPr>
            <a:lvl5pPr marL="2138363" indent="-228600" algn="l" rtl="0" eaLnBrk="1" fontAlgn="base" hangingPunct="1">
              <a:spcBef>
                <a:spcPct val="20000"/>
              </a:spcBef>
              <a:spcAft>
                <a:spcPct val="0"/>
              </a:spcAft>
              <a:buClr>
                <a:srgbClr val="009FDA"/>
              </a:buClr>
              <a:buSzPct val="130000"/>
              <a:buFont typeface="Times" pitchFamily="18" charset="0"/>
              <a:buChar char="•"/>
              <a:defRPr sz="1600">
                <a:solidFill>
                  <a:schemeClr val="tx1"/>
                </a:solidFill>
                <a:latin typeface="+mn-lt"/>
              </a:defRPr>
            </a:lvl5pPr>
            <a:lvl6pPr marL="25955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6pPr>
            <a:lvl7pPr marL="30527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7pPr>
            <a:lvl8pPr marL="35099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8pPr>
            <a:lvl9pPr marL="3967163" indent="-228600" algn="l" rtl="0" eaLnBrk="1" fontAlgn="base" hangingPunct="1">
              <a:spcBef>
                <a:spcPct val="20000"/>
              </a:spcBef>
              <a:spcAft>
                <a:spcPct val="0"/>
              </a:spcAft>
              <a:buClr>
                <a:srgbClr val="009FDA"/>
              </a:buClr>
              <a:buSzPct val="130000"/>
              <a:buFont typeface="Times" pitchFamily="18" charset="0"/>
              <a:buChar char="•"/>
              <a:defRPr sz="1400">
                <a:solidFill>
                  <a:schemeClr val="tx1"/>
                </a:solidFill>
                <a:latin typeface="+mn-lt"/>
              </a:defRPr>
            </a:lvl9pPr>
          </a:lstStyle>
          <a:p>
            <a:pPr marL="0" indent="0">
              <a:buNone/>
            </a:pPr>
            <a:r>
              <a:rPr lang="en-GB" sz="1600" kern="0" dirty="0"/>
              <a:t>Check at 80°</a:t>
            </a:r>
          </a:p>
        </p:txBody>
      </p:sp>
    </p:spTree>
    <p:extLst>
      <p:ext uri="{BB962C8B-B14F-4D97-AF65-F5344CB8AC3E}">
        <p14:creationId xmlns:p14="http://schemas.microsoft.com/office/powerpoint/2010/main" val="33922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2000"/>
                                        <p:tgtEl>
                                          <p:spTgt spid="205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1981200" y="87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altLang="en-US" dirty="0"/>
              <a:t>C band Circular and Linear Switchable</a:t>
            </a:r>
            <a:br>
              <a:rPr lang="en-US" altLang="en-US" dirty="0"/>
            </a:br>
            <a:r>
              <a:rPr lang="en-US" altLang="en-US" dirty="0"/>
              <a:t>P/N 134869-1</a:t>
            </a:r>
            <a:endParaRPr lang="en-US" altLang="en-US" dirty="0">
              <a:solidFill>
                <a:srgbClr val="00A4F2"/>
              </a:solidFill>
            </a:endParaRPr>
          </a:p>
        </p:txBody>
      </p:sp>
      <p:sp>
        <p:nvSpPr>
          <p:cNvPr id="9" name="Content Placeholder 2"/>
          <p:cNvSpPr>
            <a:spLocks noGrp="1"/>
          </p:cNvSpPr>
          <p:nvPr>
            <p:ph idx="1"/>
          </p:nvPr>
        </p:nvSpPr>
        <p:spPr>
          <a:xfrm>
            <a:off x="2063475" y="2046421"/>
            <a:ext cx="3418044" cy="844911"/>
          </a:xfrm>
        </p:spPr>
        <p:txBody>
          <a:bodyPr>
            <a:normAutofit/>
          </a:bodyPr>
          <a:lstStyle/>
          <a:p>
            <a:r>
              <a:rPr lang="en-US" altLang="en-US" sz="1600" dirty="0"/>
              <a:t>When the feed is driven for Circular LHCP, RHCP or for Linear mode this part of the feed is driven.</a:t>
            </a:r>
          </a:p>
          <a:p>
            <a:endParaRPr lang="en-US" altLang="en-US" sz="1600" dirty="0"/>
          </a:p>
        </p:txBody>
      </p:sp>
      <p:sp>
        <p:nvSpPr>
          <p:cNvPr id="16388"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3pPr>
            <a:lvl4pPr marL="16002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9pPr>
          </a:lstStyle>
          <a:p>
            <a:pPr>
              <a:spcBef>
                <a:spcPct val="0"/>
              </a:spcBef>
              <a:buClrTx/>
              <a:buSzTx/>
              <a:buFontTx/>
              <a:buNone/>
              <a:defRPr/>
            </a:pPr>
            <a:r>
              <a:rPr lang="en-US" altLang="en-US" sz="800">
                <a:solidFill>
                  <a:schemeClr val="bg2"/>
                </a:solidFill>
              </a:rPr>
              <a:t>Proprietary Data Statement  as necessary</a:t>
            </a:r>
          </a:p>
        </p:txBody>
      </p:sp>
      <p:sp>
        <p:nvSpPr>
          <p:cNvPr id="16389"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3pPr>
            <a:lvl4pPr marL="16002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9pPr>
          </a:lstStyle>
          <a:p>
            <a:pPr>
              <a:spcBef>
                <a:spcPct val="0"/>
              </a:spcBef>
              <a:buClrTx/>
              <a:buSzTx/>
              <a:buFontTx/>
              <a:buNone/>
              <a:defRPr/>
            </a:pPr>
            <a:r>
              <a:rPr lang="en-US" altLang="en-US" sz="800">
                <a:solidFill>
                  <a:schemeClr val="bg2"/>
                </a:solidFill>
              </a:rPr>
              <a:t>Cobham Satcom – Sea Tel Products</a:t>
            </a:r>
          </a:p>
        </p:txBody>
      </p:sp>
      <p:sp>
        <p:nvSpPr>
          <p:cNvPr id="1639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3pPr>
            <a:lvl4pPr marL="16002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9pPr>
          </a:lstStyle>
          <a:p>
            <a:pPr>
              <a:spcBef>
                <a:spcPct val="0"/>
              </a:spcBef>
              <a:buClrTx/>
              <a:buSzTx/>
              <a:buFontTx/>
              <a:buNone/>
              <a:defRPr/>
            </a:pPr>
            <a:fld id="{4E003F82-3885-4DEB-97C0-75B0F3E629B0}" type="slidenum">
              <a:rPr lang="en-US" altLang="en-US" sz="800">
                <a:solidFill>
                  <a:schemeClr val="bg2"/>
                </a:solidFill>
              </a:rPr>
              <a:pPr>
                <a:spcBef>
                  <a:spcPct val="0"/>
                </a:spcBef>
                <a:buClrTx/>
                <a:buSzTx/>
                <a:buFontTx/>
                <a:buNone/>
                <a:defRPr/>
              </a:pPr>
              <a:t>17</a:t>
            </a:fld>
            <a:endParaRPr lang="en-US" altLang="en-US" sz="800">
              <a:solidFill>
                <a:schemeClr val="bg2"/>
              </a:solidFill>
            </a:endParaRPr>
          </a:p>
        </p:txBody>
      </p:sp>
      <p:sp>
        <p:nvSpPr>
          <p:cNvPr id="83988" name="Footer Placeholder 4"/>
          <p:cNvSpPr txBox="1">
            <a:spLocks/>
          </p:cNvSpPr>
          <p:nvPr/>
        </p:nvSpPr>
        <p:spPr bwMode="auto">
          <a:xfrm>
            <a:off x="8686801" y="6515100"/>
            <a:ext cx="169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nchor="b"/>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SzPct val="10000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300">
                <a:solidFill>
                  <a:schemeClr val="tx1"/>
                </a:solidFill>
                <a:latin typeface="Tahoma" pitchFamily="34" charset="0"/>
              </a:defRPr>
            </a:lvl3pPr>
            <a:lvl4pPr marL="1600200" indent="-228600" eaLnBrk="0" hangingPunct="0">
              <a:spcBef>
                <a:spcPct val="20000"/>
              </a:spcBef>
              <a:buChar char="–"/>
              <a:defRPr sz="13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3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9pPr>
          </a:lstStyle>
          <a:p>
            <a:pPr algn="r">
              <a:spcBef>
                <a:spcPct val="0"/>
              </a:spcBef>
              <a:buClrTx/>
              <a:buSzTx/>
              <a:buFontTx/>
              <a:buNone/>
            </a:pPr>
            <a:r>
              <a:rPr lang="en-US" altLang="en-US" sz="800">
                <a:solidFill>
                  <a:schemeClr val="bg2"/>
                </a:solidFill>
              </a:rPr>
              <a:t>May 2014</a:t>
            </a:r>
          </a:p>
        </p:txBody>
      </p:sp>
      <p:pic>
        <p:nvPicPr>
          <p:cNvPr id="3078" name="Picture 6" descr="I:\Man folder\Graphics\Feeds\Lin-Cir_SelectableFeed\Lin-Cir_Select_Feed n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224681" y="635961"/>
            <a:ext cx="3665828" cy="775781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2101880" y="1278321"/>
            <a:ext cx="7834620" cy="53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mn-lt"/>
                <a:ea typeface="+mn-ea"/>
                <a:cs typeface="+mn-cs"/>
              </a:defRPr>
            </a:lvl1pPr>
            <a:lvl2pPr marL="762000" indent="-190500" algn="l" rtl="0" eaLnBrk="0" fontAlgn="base" hangingPunct="0">
              <a:spcBef>
                <a:spcPct val="20000"/>
              </a:spcBef>
              <a:spcAft>
                <a:spcPct val="0"/>
              </a:spcAft>
              <a:buSzPct val="100000"/>
              <a:buChar char="–"/>
              <a:defRPr sz="1600">
                <a:solidFill>
                  <a:schemeClr val="tx1"/>
                </a:solidFill>
                <a:latin typeface="+mn-lt"/>
              </a:defRPr>
            </a:lvl2pPr>
            <a:lvl3pPr marL="1236663" indent="-188913" algn="l" rtl="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mn-lt"/>
              </a:defRPr>
            </a:lvl3pPr>
            <a:lvl4pPr marL="1719263" indent="-252413" algn="l" rtl="0" eaLnBrk="0" fontAlgn="base" hangingPunct="0">
              <a:spcBef>
                <a:spcPct val="20000"/>
              </a:spcBef>
              <a:spcAft>
                <a:spcPct val="0"/>
              </a:spcAft>
              <a:buChar char="–"/>
              <a:defRPr sz="1300">
                <a:solidFill>
                  <a:schemeClr val="tx1"/>
                </a:solidFill>
                <a:latin typeface="+mn-lt"/>
              </a:defRPr>
            </a:lvl4pPr>
            <a:lvl5pPr marL="2138363" indent="-228600" algn="l" rtl="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mn-lt"/>
              </a:defRPr>
            </a:lvl5pPr>
            <a:lvl6pPr marL="25955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6pPr>
            <a:lvl7pPr marL="30527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7pPr>
            <a:lvl8pPr marL="35099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8pPr>
            <a:lvl9pPr marL="39671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9pPr>
          </a:lstStyle>
          <a:p>
            <a:r>
              <a:rPr lang="en-US" altLang="en-US" kern="0" dirty="0"/>
              <a:t>When the feed is driven for Linear polarization the Circular part lines up with the Linear mark then the complete feed is driven.</a:t>
            </a:r>
          </a:p>
          <a:p>
            <a:endParaRPr lang="en-US" altLang="en-US" kern="0" dirty="0"/>
          </a:p>
        </p:txBody>
      </p:sp>
      <p:cxnSp>
        <p:nvCxnSpPr>
          <p:cNvPr id="4" name="Straight Connector 3"/>
          <p:cNvCxnSpPr/>
          <p:nvPr/>
        </p:nvCxnSpPr>
        <p:spPr bwMode="auto">
          <a:xfrm>
            <a:off x="5595515" y="2084825"/>
            <a:ext cx="0" cy="4223808"/>
          </a:xfrm>
          <a:prstGeom prst="line">
            <a:avLst/>
          </a:prstGeom>
          <a:noFill/>
          <a:ln w="28575" cap="flat" cmpd="sng" algn="ctr">
            <a:solidFill>
              <a:srgbClr val="FF0000"/>
            </a:solidFill>
            <a:prstDash val="lgDash"/>
            <a:round/>
            <a:headEnd type="none" w="med" len="med"/>
            <a:tailEnd type="none" w="med" len="med"/>
          </a:ln>
          <a:effectLst/>
        </p:spPr>
      </p:cxnSp>
      <p:cxnSp>
        <p:nvCxnSpPr>
          <p:cNvPr id="13" name="Straight Connector 12"/>
          <p:cNvCxnSpPr/>
          <p:nvPr/>
        </p:nvCxnSpPr>
        <p:spPr bwMode="auto">
          <a:xfrm flipH="1">
            <a:off x="2101881" y="1966262"/>
            <a:ext cx="3493635" cy="0"/>
          </a:xfrm>
          <a:prstGeom prst="line">
            <a:avLst/>
          </a:prstGeom>
          <a:noFill/>
          <a:ln w="28575" cap="flat" cmpd="sng" algn="ctr">
            <a:solidFill>
              <a:srgbClr val="FF0000"/>
            </a:solidFill>
            <a:prstDash val="lgDash"/>
            <a:round/>
            <a:headEnd type="none" w="med" len="med"/>
            <a:tailEnd type="none" w="med" len="med"/>
          </a:ln>
          <a:effectLst/>
        </p:spPr>
      </p:cxnSp>
      <p:sp>
        <p:nvSpPr>
          <p:cNvPr id="17" name="Content Placeholder 2"/>
          <p:cNvSpPr txBox="1">
            <a:spLocks/>
          </p:cNvSpPr>
          <p:nvPr/>
        </p:nvSpPr>
        <p:spPr bwMode="auto">
          <a:xfrm>
            <a:off x="5711950" y="1965829"/>
            <a:ext cx="3533260" cy="81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mn-lt"/>
                <a:ea typeface="+mn-ea"/>
                <a:cs typeface="+mn-cs"/>
              </a:defRPr>
            </a:lvl1pPr>
            <a:lvl2pPr marL="762000" indent="-190500" algn="l" rtl="0" eaLnBrk="0" fontAlgn="base" hangingPunct="0">
              <a:spcBef>
                <a:spcPct val="20000"/>
              </a:spcBef>
              <a:spcAft>
                <a:spcPct val="0"/>
              </a:spcAft>
              <a:buSzPct val="100000"/>
              <a:buChar char="–"/>
              <a:defRPr sz="1600">
                <a:solidFill>
                  <a:schemeClr val="tx1"/>
                </a:solidFill>
                <a:latin typeface="+mn-lt"/>
              </a:defRPr>
            </a:lvl2pPr>
            <a:lvl3pPr marL="1236663" indent="-188913" algn="l" rtl="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mn-lt"/>
              </a:defRPr>
            </a:lvl3pPr>
            <a:lvl4pPr marL="1719263" indent="-252413" algn="l" rtl="0" eaLnBrk="0" fontAlgn="base" hangingPunct="0">
              <a:spcBef>
                <a:spcPct val="20000"/>
              </a:spcBef>
              <a:spcAft>
                <a:spcPct val="0"/>
              </a:spcAft>
              <a:buChar char="–"/>
              <a:defRPr sz="1300">
                <a:solidFill>
                  <a:schemeClr val="tx1"/>
                </a:solidFill>
                <a:latin typeface="+mn-lt"/>
              </a:defRPr>
            </a:lvl4pPr>
            <a:lvl5pPr marL="2138363" indent="-228600" algn="l" rtl="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mn-lt"/>
              </a:defRPr>
            </a:lvl5pPr>
            <a:lvl6pPr marL="25955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6pPr>
            <a:lvl7pPr marL="30527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7pPr>
            <a:lvl8pPr marL="35099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8pPr>
            <a:lvl9pPr marL="39671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9pPr>
          </a:lstStyle>
          <a:p>
            <a:r>
              <a:rPr lang="en-US" altLang="en-US" kern="0" dirty="0"/>
              <a:t>There may also be movement in this part of the feed for alignment when in Circular 				mode.</a:t>
            </a:r>
          </a:p>
          <a:p>
            <a:endParaRPr lang="en-US" altLang="en-US" kern="0" dirty="0"/>
          </a:p>
        </p:txBody>
      </p:sp>
    </p:spTree>
    <p:extLst>
      <p:ext uri="{BB962C8B-B14F-4D97-AF65-F5344CB8AC3E}">
        <p14:creationId xmlns:p14="http://schemas.microsoft.com/office/powerpoint/2010/main" val="325270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1981200" y="6625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t>Ku-Band </a:t>
            </a:r>
            <a:r>
              <a:rPr lang="en-US" altLang="en-US" dirty="0"/>
              <a:t>Feed </a:t>
            </a:r>
            <a:r>
              <a:rPr lang="en-US" altLang="en-US" dirty="0" smtClean="0"/>
              <a:t>- Dual </a:t>
            </a:r>
            <a:r>
              <a:rPr lang="en-US" altLang="en-US" dirty="0"/>
              <a:t>band antenna</a:t>
            </a:r>
          </a:p>
        </p:txBody>
      </p:sp>
      <p:sp>
        <p:nvSpPr>
          <p:cNvPr id="16388"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3pPr>
            <a:lvl4pPr marL="16002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9pPr>
          </a:lstStyle>
          <a:p>
            <a:pPr>
              <a:spcBef>
                <a:spcPct val="0"/>
              </a:spcBef>
              <a:buClrTx/>
              <a:buSzTx/>
              <a:buFontTx/>
              <a:buNone/>
              <a:defRPr/>
            </a:pPr>
            <a:r>
              <a:rPr lang="en-US" altLang="en-US" sz="800">
                <a:solidFill>
                  <a:schemeClr val="bg2"/>
                </a:solidFill>
              </a:rPr>
              <a:t>Proprietary Data Statement  as necessary</a:t>
            </a:r>
          </a:p>
        </p:txBody>
      </p:sp>
      <p:sp>
        <p:nvSpPr>
          <p:cNvPr id="16389"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3pPr>
            <a:lvl4pPr marL="16002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9pPr>
          </a:lstStyle>
          <a:p>
            <a:pPr>
              <a:spcBef>
                <a:spcPct val="0"/>
              </a:spcBef>
              <a:buClrTx/>
              <a:buSzTx/>
              <a:buFontTx/>
              <a:buNone/>
              <a:defRPr/>
            </a:pPr>
            <a:r>
              <a:rPr lang="en-US" altLang="en-US" sz="800">
                <a:solidFill>
                  <a:schemeClr val="bg2"/>
                </a:solidFill>
              </a:rPr>
              <a:t>Cobham Satcom – Sea Tel Products</a:t>
            </a:r>
          </a:p>
        </p:txBody>
      </p:sp>
      <p:sp>
        <p:nvSpPr>
          <p:cNvPr id="1639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3pPr>
            <a:lvl4pPr marL="16002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6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Tahoma" pitchFamily="34" charset="0"/>
              </a:defRPr>
            </a:lvl9pPr>
          </a:lstStyle>
          <a:p>
            <a:pPr>
              <a:spcBef>
                <a:spcPct val="0"/>
              </a:spcBef>
              <a:buClrTx/>
              <a:buSzTx/>
              <a:buFontTx/>
              <a:buNone/>
              <a:defRPr/>
            </a:pPr>
            <a:fld id="{4E003F82-3885-4DEB-97C0-75B0F3E629B0}" type="slidenum">
              <a:rPr lang="en-US" altLang="en-US" sz="800">
                <a:solidFill>
                  <a:schemeClr val="bg2"/>
                </a:solidFill>
              </a:rPr>
              <a:pPr>
                <a:spcBef>
                  <a:spcPct val="0"/>
                </a:spcBef>
                <a:buClrTx/>
                <a:buSzTx/>
                <a:buFontTx/>
                <a:buNone/>
                <a:defRPr/>
              </a:pPr>
              <a:t>18</a:t>
            </a:fld>
            <a:endParaRPr lang="en-US" altLang="en-US" sz="800">
              <a:solidFill>
                <a:schemeClr val="bg2"/>
              </a:solidFill>
            </a:endParaRPr>
          </a:p>
        </p:txBody>
      </p:sp>
      <p:sp>
        <p:nvSpPr>
          <p:cNvPr id="83988" name="Footer Placeholder 4"/>
          <p:cNvSpPr txBox="1">
            <a:spLocks/>
          </p:cNvSpPr>
          <p:nvPr/>
        </p:nvSpPr>
        <p:spPr bwMode="auto">
          <a:xfrm>
            <a:off x="8686801" y="6515100"/>
            <a:ext cx="169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nchor="b"/>
          <a:lstStyle>
            <a:lvl1pPr eaLnBrk="0" hangingPunct="0">
              <a:spcBef>
                <a:spcPct val="20000"/>
              </a:spcBef>
              <a:buClr>
                <a:srgbClr val="009FDA"/>
              </a:buClr>
              <a:buSzPct val="130000"/>
              <a:buFont typeface="Times" pitchFamily="18" charset="0"/>
              <a:buChar char="•"/>
              <a:defRPr sz="1600">
                <a:solidFill>
                  <a:schemeClr val="tx1"/>
                </a:solidFill>
                <a:latin typeface="Tahoma" pitchFamily="34" charset="0"/>
              </a:defRPr>
            </a:lvl1pPr>
            <a:lvl2pPr marL="742950" indent="-285750" eaLnBrk="0" hangingPunct="0">
              <a:spcBef>
                <a:spcPct val="20000"/>
              </a:spcBef>
              <a:buSzPct val="100000"/>
              <a:buChar char="–"/>
              <a:defRPr sz="1600">
                <a:solidFill>
                  <a:schemeClr val="tx1"/>
                </a:solidFill>
                <a:latin typeface="Tahoma" pitchFamily="34" charset="0"/>
              </a:defRPr>
            </a:lvl2pPr>
            <a:lvl3pPr marL="1143000" indent="-228600" eaLnBrk="0" hangingPunct="0">
              <a:spcBef>
                <a:spcPct val="20000"/>
              </a:spcBef>
              <a:buClr>
                <a:srgbClr val="009FDA"/>
              </a:buClr>
              <a:buSzPct val="130000"/>
              <a:buFont typeface="Times" pitchFamily="18" charset="0"/>
              <a:buChar char="•"/>
              <a:defRPr sz="1300">
                <a:solidFill>
                  <a:schemeClr val="tx1"/>
                </a:solidFill>
                <a:latin typeface="Tahoma" pitchFamily="34" charset="0"/>
              </a:defRPr>
            </a:lvl3pPr>
            <a:lvl4pPr marL="1600200" indent="-228600" eaLnBrk="0" hangingPunct="0">
              <a:spcBef>
                <a:spcPct val="20000"/>
              </a:spcBef>
              <a:buChar char="–"/>
              <a:defRPr sz="1300">
                <a:solidFill>
                  <a:schemeClr val="tx1"/>
                </a:solidFill>
                <a:latin typeface="Tahoma" pitchFamily="34" charset="0"/>
              </a:defRPr>
            </a:lvl4pPr>
            <a:lvl5pPr marL="2057400" indent="-228600" eaLnBrk="0" hangingPunct="0">
              <a:spcBef>
                <a:spcPct val="20000"/>
              </a:spcBef>
              <a:buClr>
                <a:srgbClr val="009FDA"/>
              </a:buClr>
              <a:buSzPct val="130000"/>
              <a:buFont typeface="Times" pitchFamily="18" charset="0"/>
              <a:buChar char="•"/>
              <a:defRPr sz="1300">
                <a:solidFill>
                  <a:schemeClr val="tx1"/>
                </a:solidFill>
                <a:latin typeface="Tahoma" pitchFamily="34" charset="0"/>
              </a:defRPr>
            </a:lvl5pPr>
            <a:lvl6pPr marL="25146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6pPr>
            <a:lvl7pPr marL="29718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7pPr>
            <a:lvl8pPr marL="34290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8pPr>
            <a:lvl9pPr marL="3886200" indent="-22860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Tahoma" pitchFamily="34" charset="0"/>
              </a:defRPr>
            </a:lvl9pPr>
          </a:lstStyle>
          <a:p>
            <a:pPr algn="r">
              <a:spcBef>
                <a:spcPct val="0"/>
              </a:spcBef>
              <a:buClrTx/>
              <a:buSzTx/>
              <a:buFontTx/>
              <a:buNone/>
            </a:pPr>
            <a:r>
              <a:rPr lang="en-US" altLang="en-US" sz="800">
                <a:solidFill>
                  <a:schemeClr val="bg2"/>
                </a:solidFill>
              </a:rPr>
              <a:t>May 2014</a:t>
            </a:r>
          </a:p>
        </p:txBody>
      </p:sp>
      <p:sp>
        <p:nvSpPr>
          <p:cNvPr id="3" name="Freeform 2"/>
          <p:cNvSpPr/>
          <p:nvPr/>
        </p:nvSpPr>
        <p:spPr bwMode="auto">
          <a:xfrm>
            <a:off x="1871450" y="1190723"/>
            <a:ext cx="7888406" cy="5117910"/>
          </a:xfrm>
          <a:custGeom>
            <a:avLst/>
            <a:gdLst>
              <a:gd name="connsiteX0" fmla="*/ 0 w 7888406"/>
              <a:gd name="connsiteY0" fmla="*/ 4640239 h 5117910"/>
              <a:gd name="connsiteX1" fmla="*/ 2620370 w 7888406"/>
              <a:gd name="connsiteY1" fmla="*/ 4626591 h 5117910"/>
              <a:gd name="connsiteX2" fmla="*/ 2634018 w 7888406"/>
              <a:gd name="connsiteY2" fmla="*/ 0 h 5117910"/>
              <a:gd name="connsiteX3" fmla="*/ 7861110 w 7888406"/>
              <a:gd name="connsiteY3" fmla="*/ 13648 h 5117910"/>
              <a:gd name="connsiteX4" fmla="*/ 7888406 w 7888406"/>
              <a:gd name="connsiteY4" fmla="*/ 1665027 h 5117910"/>
              <a:gd name="connsiteX5" fmla="*/ 4749421 w 7888406"/>
              <a:gd name="connsiteY5" fmla="*/ 1665027 h 5117910"/>
              <a:gd name="connsiteX6" fmla="*/ 4517409 w 7888406"/>
              <a:gd name="connsiteY6" fmla="*/ 1856096 h 5117910"/>
              <a:gd name="connsiteX7" fmla="*/ 4503761 w 7888406"/>
              <a:gd name="connsiteY7" fmla="*/ 3016155 h 5117910"/>
              <a:gd name="connsiteX8" fmla="*/ 3493827 w 7888406"/>
              <a:gd name="connsiteY8" fmla="*/ 5104263 h 5117910"/>
              <a:gd name="connsiteX9" fmla="*/ 13647 w 7888406"/>
              <a:gd name="connsiteY9" fmla="*/ 5117910 h 5117910"/>
              <a:gd name="connsiteX10" fmla="*/ 0 w 7888406"/>
              <a:gd name="connsiteY10" fmla="*/ 4640239 h 511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8406" h="5117910">
                <a:moveTo>
                  <a:pt x="0" y="4640239"/>
                </a:moveTo>
                <a:lnTo>
                  <a:pt x="2620370" y="4626591"/>
                </a:lnTo>
                <a:cubicBezTo>
                  <a:pt x="2624919" y="3084394"/>
                  <a:pt x="2629469" y="1542197"/>
                  <a:pt x="2634018" y="0"/>
                </a:cubicBezTo>
                <a:lnTo>
                  <a:pt x="7861110" y="13648"/>
                </a:lnTo>
                <a:lnTo>
                  <a:pt x="7888406" y="1665027"/>
                </a:lnTo>
                <a:lnTo>
                  <a:pt x="4749421" y="1665027"/>
                </a:lnTo>
                <a:lnTo>
                  <a:pt x="4517409" y="1856096"/>
                </a:lnTo>
                <a:lnTo>
                  <a:pt x="4503761" y="3016155"/>
                </a:lnTo>
                <a:lnTo>
                  <a:pt x="3493827" y="5104263"/>
                </a:lnTo>
                <a:lnTo>
                  <a:pt x="13647" y="5117910"/>
                </a:lnTo>
                <a:lnTo>
                  <a:pt x="0" y="4640239"/>
                </a:lnTo>
                <a:close/>
              </a:path>
            </a:pathLst>
          </a:cu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pic>
        <p:nvPicPr>
          <p:cNvPr id="1027" name="Picture 3" descr="C:\Users\rperkins\Desktop\rick's-web-version\xx97 training\Kunet_dualband_fe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8727" y="917136"/>
            <a:ext cx="5837560" cy="513705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8006287" y="4012585"/>
            <a:ext cx="3264425" cy="99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spcBef>
                <a:spcPct val="20000"/>
              </a:spcBef>
              <a:spcAft>
                <a:spcPct val="0"/>
              </a:spcAft>
              <a:buClr>
                <a:srgbClr val="009FDA"/>
              </a:buClr>
              <a:buSzPct val="130000"/>
              <a:buFont typeface="Times" pitchFamily="18" charset="0"/>
              <a:buChar char="•"/>
              <a:defRPr sz="1600">
                <a:solidFill>
                  <a:schemeClr val="tx1"/>
                </a:solidFill>
                <a:latin typeface="+mn-lt"/>
                <a:ea typeface="+mn-ea"/>
                <a:cs typeface="+mn-cs"/>
              </a:defRPr>
            </a:lvl1pPr>
            <a:lvl2pPr marL="762000" indent="-190500" algn="l" rtl="0" eaLnBrk="0" fontAlgn="base" hangingPunct="0">
              <a:spcBef>
                <a:spcPct val="20000"/>
              </a:spcBef>
              <a:spcAft>
                <a:spcPct val="0"/>
              </a:spcAft>
              <a:buSzPct val="100000"/>
              <a:buChar char="–"/>
              <a:defRPr sz="1600">
                <a:solidFill>
                  <a:schemeClr val="tx1"/>
                </a:solidFill>
                <a:latin typeface="+mn-lt"/>
              </a:defRPr>
            </a:lvl2pPr>
            <a:lvl3pPr marL="1236663" indent="-188913" algn="l" rtl="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mn-lt"/>
              </a:defRPr>
            </a:lvl3pPr>
            <a:lvl4pPr marL="1719263" indent="-252413" algn="l" rtl="0" eaLnBrk="0" fontAlgn="base" hangingPunct="0">
              <a:spcBef>
                <a:spcPct val="20000"/>
              </a:spcBef>
              <a:spcAft>
                <a:spcPct val="0"/>
              </a:spcAft>
              <a:buChar char="–"/>
              <a:defRPr sz="1300">
                <a:solidFill>
                  <a:schemeClr val="tx1"/>
                </a:solidFill>
                <a:latin typeface="+mn-lt"/>
              </a:defRPr>
            </a:lvl4pPr>
            <a:lvl5pPr marL="2138363" indent="-228600" algn="l" rtl="0" eaLnBrk="0" fontAlgn="base" hangingPunct="0">
              <a:spcBef>
                <a:spcPct val="20000"/>
              </a:spcBef>
              <a:spcAft>
                <a:spcPct val="0"/>
              </a:spcAft>
              <a:buClr>
                <a:srgbClr val="009FDA"/>
              </a:buClr>
              <a:buSzPct val="130000"/>
              <a:buFont typeface="Times" pitchFamily="18" charset="0"/>
              <a:buChar char="•"/>
              <a:defRPr sz="1300">
                <a:solidFill>
                  <a:schemeClr val="tx1"/>
                </a:solidFill>
                <a:latin typeface="+mn-lt"/>
              </a:defRPr>
            </a:lvl5pPr>
            <a:lvl6pPr marL="25955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6pPr>
            <a:lvl7pPr marL="30527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7pPr>
            <a:lvl8pPr marL="35099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8pPr>
            <a:lvl9pPr marL="3967163" indent="-228600" algn="l" rtl="0" fontAlgn="base">
              <a:spcBef>
                <a:spcPct val="20000"/>
              </a:spcBef>
              <a:spcAft>
                <a:spcPct val="0"/>
              </a:spcAft>
              <a:buClr>
                <a:srgbClr val="009FDA"/>
              </a:buClr>
              <a:buSzPct val="130000"/>
              <a:buFont typeface="Times" pitchFamily="18" charset="0"/>
              <a:buChar char="•"/>
              <a:defRPr sz="1300">
                <a:solidFill>
                  <a:schemeClr val="tx1"/>
                </a:solidFill>
                <a:latin typeface="+mn-lt"/>
              </a:defRPr>
            </a:lvl9pPr>
          </a:lstStyle>
          <a:p>
            <a:r>
              <a:rPr lang="en-US" altLang="en-US" kern="0" dirty="0"/>
              <a:t>When the </a:t>
            </a:r>
            <a:r>
              <a:rPr lang="en-US" altLang="en-US" kern="0" dirty="0" smtClean="0"/>
              <a:t>Ku-Band </a:t>
            </a:r>
            <a:r>
              <a:rPr lang="en-US" altLang="en-US" kern="0" dirty="0"/>
              <a:t>is selected the sub reflector is driven into place which blocks the C band feed.</a:t>
            </a:r>
          </a:p>
          <a:p>
            <a:endParaRPr lang="en-US" altLang="en-US" kern="0" dirty="0"/>
          </a:p>
          <a:p>
            <a:endParaRPr lang="en-US" altLang="en-US" kern="0" dirty="0"/>
          </a:p>
        </p:txBody>
      </p:sp>
    </p:spTree>
    <p:extLst>
      <p:ext uri="{BB962C8B-B14F-4D97-AF65-F5344CB8AC3E}">
        <p14:creationId xmlns:p14="http://schemas.microsoft.com/office/powerpoint/2010/main" val="4074627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B001B9B-39B3-45D5-8C97-74BCCE60AB90}"/>
              </a:ext>
            </a:extLst>
          </p:cNvPr>
          <p:cNvSpPr>
            <a:spLocks noGrp="1"/>
          </p:cNvSpPr>
          <p:nvPr>
            <p:ph idx="1"/>
          </p:nvPr>
        </p:nvSpPr>
        <p:spPr>
          <a:xfrm>
            <a:off x="711708" y="2506662"/>
            <a:ext cx="10515600" cy="1893888"/>
          </a:xfrm>
        </p:spPr>
        <p:txBody>
          <a:bodyPr>
            <a:normAutofit/>
          </a:bodyPr>
          <a:lstStyle/>
          <a:p>
            <a:pPr algn="ctr"/>
            <a:r>
              <a:rPr lang="en-US" sz="8800">
                <a:latin typeface="Times New Roman" panose="02020603050405020304" pitchFamily="18" charset="0"/>
                <a:cs typeface="Times New Roman" panose="02020603050405020304" pitchFamily="18" charset="0"/>
              </a:rPr>
              <a:t>Questions? </a:t>
            </a:r>
            <a:endParaRPr lang="en-US" sz="8800" dirty="0">
              <a:latin typeface="Times New Roman" panose="02020603050405020304" pitchFamily="18" charset="0"/>
              <a:cs typeface="Times New Roman" panose="02020603050405020304" pitchFamily="18" charset="0"/>
            </a:endParaRPr>
          </a:p>
        </p:txBody>
      </p:sp>
      <p:pic>
        <p:nvPicPr>
          <p:cNvPr id="4" name="Picture 3" descr="A picture containing drawing&#10;&#10;Description automatically generated">
            <a:extLst>
              <a:ext uri="{FF2B5EF4-FFF2-40B4-BE49-F238E27FC236}">
                <a16:creationId xmlns="" xmlns:a16="http://schemas.microsoft.com/office/drawing/2014/main" id="{D2E4D179-23A7-4766-AEB3-EE9ED82610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708" y="580263"/>
            <a:ext cx="4520184" cy="877824"/>
          </a:xfrm>
          <a:prstGeom prst="rect">
            <a:avLst/>
          </a:prstGeom>
        </p:spPr>
      </p:pic>
    </p:spTree>
    <p:extLst>
      <p:ext uri="{BB962C8B-B14F-4D97-AF65-F5344CB8AC3E}">
        <p14:creationId xmlns:p14="http://schemas.microsoft.com/office/powerpoint/2010/main" val="3854104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err="1" smtClean="0">
                <a:latin typeface="Times New Roman" pitchFamily="18" charset="0"/>
                <a:cs typeface="Times New Roman" pitchFamily="18" charset="0"/>
              </a:rPr>
              <a:t>Seatel</a:t>
            </a:r>
            <a:r>
              <a:rPr lang="en-US" sz="3200" dirty="0" smtClean="0">
                <a:latin typeface="Times New Roman" pitchFamily="18" charset="0"/>
                <a:cs typeface="Times New Roman" pitchFamily="18" charset="0"/>
              </a:rPr>
              <a:t> C/Ku-Band Series &amp; Ku-Band Series Antennas</a:t>
            </a:r>
            <a:endParaRPr lang="en-US" sz="3200" dirty="0">
              <a:latin typeface="Times New Roman" pitchFamily="18" charset="0"/>
              <a:cs typeface="Times New Roman" pitchFamily="18" charset="0"/>
            </a:endParaRPr>
          </a:p>
        </p:txBody>
      </p:sp>
      <p:pic>
        <p:nvPicPr>
          <p:cNvPr id="4" name="Picture 6">
            <a:extLst>
              <a:ext uri="{FF2B5EF4-FFF2-40B4-BE49-F238E27FC236}">
                <a16:creationId xmlns="" xmlns:a16="http://schemas.microsoft.com/office/drawing/2014/main" id="{AA9E3CF5-0897-449C-89C8-00A89BFC27D7}"/>
              </a:ext>
            </a:extLst>
          </p:cNvPr>
          <p:cNvPicPr>
            <a:picLocks noGrp="1" noChangeAspect="1"/>
          </p:cNvPicPr>
          <p:nvPr>
            <p:ph idx="1"/>
          </p:nvPr>
        </p:nvPicPr>
        <p:blipFill rotWithShape="1">
          <a:blip r:embed="rId2" cstate="print">
            <a:alphaModFix/>
            <a:extLst>
              <a:ext uri="{28A0092B-C50C-407E-A947-70E740481C1C}">
                <a14:useLocalDpi xmlns:a14="http://schemas.microsoft.com/office/drawing/2010/main" val="0"/>
              </a:ext>
            </a:extLst>
          </a:blip>
          <a:srcRect l="19288" r="14600"/>
          <a:stretch/>
        </p:blipFill>
        <p:spPr bwMode="auto">
          <a:xfrm>
            <a:off x="1322808" y="1960158"/>
            <a:ext cx="4445689" cy="373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rperkins\Desktop\rick's-web-version\xx12\5012 x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963" y="1904344"/>
            <a:ext cx="2597171" cy="3613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82082" y="5759532"/>
            <a:ext cx="3693226" cy="369332"/>
          </a:xfrm>
          <a:prstGeom prst="rect">
            <a:avLst/>
          </a:prstGeom>
          <a:noFill/>
        </p:spPr>
        <p:txBody>
          <a:bodyPr wrap="square" rtlCol="0">
            <a:spAutoFit/>
          </a:bodyPr>
          <a:lstStyle/>
          <a:p>
            <a:r>
              <a:rPr lang="en-US" dirty="0" smtClean="0"/>
              <a:t>9711 IMA Dual Band Antenna</a:t>
            </a:r>
            <a:endParaRPr lang="en-US" dirty="0"/>
          </a:p>
        </p:txBody>
      </p:sp>
      <p:sp>
        <p:nvSpPr>
          <p:cNvPr id="7" name="TextBox 6"/>
          <p:cNvSpPr txBox="1"/>
          <p:nvPr/>
        </p:nvSpPr>
        <p:spPr>
          <a:xfrm>
            <a:off x="7813963" y="5783283"/>
            <a:ext cx="2850077" cy="369332"/>
          </a:xfrm>
          <a:prstGeom prst="rect">
            <a:avLst/>
          </a:prstGeom>
          <a:noFill/>
        </p:spPr>
        <p:txBody>
          <a:bodyPr wrap="square" rtlCol="0">
            <a:spAutoFit/>
          </a:bodyPr>
          <a:lstStyle/>
          <a:p>
            <a:r>
              <a:rPr lang="en-US" dirty="0" smtClean="0"/>
              <a:t>6012 IMA Ku-Band Antenna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8666"/>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9797B Antenna Systems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8079" y="1480930"/>
            <a:ext cx="10515600" cy="4904754"/>
          </a:xfrm>
        </p:spPr>
        <p:txBody>
          <a:bodyPr>
            <a:normAutofit fontScale="85000" lnSpcReduction="20000"/>
          </a:bodyPr>
          <a:lstStyle/>
          <a:p>
            <a:pPr marL="195263" lvl="0" indent="-195263"/>
            <a:r>
              <a:rPr lang="en-AU" sz="2600" kern="0" dirty="0">
                <a:latin typeface="Times New Roman" panose="02020603050405020304" pitchFamily="18" charset="0"/>
                <a:cs typeface="Times New Roman" panose="02020603050405020304" pitchFamily="18" charset="0"/>
              </a:rPr>
              <a:t>The </a:t>
            </a:r>
            <a:r>
              <a:rPr lang="en-AU" sz="2600" kern="0" dirty="0" smtClean="0">
                <a:latin typeface="Times New Roman" panose="02020603050405020304" pitchFamily="18" charset="0"/>
                <a:cs typeface="Times New Roman" panose="02020603050405020304" pitchFamily="18" charset="0"/>
              </a:rPr>
              <a:t>9797B </a:t>
            </a:r>
            <a:r>
              <a:rPr lang="en-AU" sz="2600" kern="0" dirty="0">
                <a:latin typeface="Times New Roman" panose="02020603050405020304" pitchFamily="18" charset="0"/>
                <a:cs typeface="Times New Roman" panose="02020603050405020304" pitchFamily="18" charset="0"/>
              </a:rPr>
              <a:t>is a </a:t>
            </a:r>
            <a:r>
              <a:rPr lang="en-AU" sz="2600" kern="0" dirty="0" smtClean="0">
                <a:latin typeface="Times New Roman" panose="02020603050405020304" pitchFamily="18" charset="0"/>
                <a:cs typeface="Times New Roman" panose="02020603050405020304" pitchFamily="18" charset="0"/>
              </a:rPr>
              <a:t>3-axis, (AZ, LV, CL), </a:t>
            </a:r>
            <a:r>
              <a:rPr lang="en-AU" sz="2600" kern="0" dirty="0">
                <a:latin typeface="Times New Roman" panose="02020603050405020304" pitchFamily="18" charset="0"/>
                <a:cs typeface="Times New Roman" panose="02020603050405020304" pitchFamily="18" charset="0"/>
              </a:rPr>
              <a:t>stabilized antenna system compatible with C-Band and Ku-Band satellites.</a:t>
            </a:r>
          </a:p>
          <a:p>
            <a:pPr marL="195263" lvl="0" indent="-195263"/>
            <a:r>
              <a:rPr lang="en-AU" sz="2600" kern="0" dirty="0">
                <a:latin typeface="Times New Roman" panose="02020603050405020304" pitchFamily="18" charset="0"/>
                <a:cs typeface="Times New Roman" panose="02020603050405020304" pitchFamily="18" charset="0"/>
              </a:rPr>
              <a:t>These antennas are based on the </a:t>
            </a:r>
            <a:r>
              <a:rPr lang="en-AU" sz="2600" kern="0" dirty="0" smtClean="0">
                <a:latin typeface="Times New Roman" panose="02020603050405020304" pitchFamily="18" charset="0"/>
                <a:cs typeface="Times New Roman" panose="02020603050405020304" pitchFamily="18" charset="0"/>
              </a:rPr>
              <a:t>original design of the 9797 &amp; 9797A </a:t>
            </a:r>
            <a:r>
              <a:rPr lang="en-AU" sz="2600" kern="0" dirty="0">
                <a:latin typeface="Times New Roman" panose="02020603050405020304" pitchFamily="18" charset="0"/>
                <a:cs typeface="Times New Roman" panose="02020603050405020304" pitchFamily="18" charset="0"/>
              </a:rPr>
              <a:t>systems.</a:t>
            </a:r>
          </a:p>
          <a:p>
            <a:pPr marL="195263" lvl="0" indent="-195263"/>
            <a:r>
              <a:rPr lang="en-AU" sz="2600" kern="0" dirty="0">
                <a:latin typeface="Times New Roman" panose="02020603050405020304" pitchFamily="18" charset="0"/>
                <a:cs typeface="Times New Roman" panose="02020603050405020304" pitchFamily="18" charset="0"/>
              </a:rPr>
              <a:t>The </a:t>
            </a:r>
            <a:r>
              <a:rPr lang="en-AU" sz="2600" kern="0" dirty="0" smtClean="0">
                <a:latin typeface="Times New Roman" panose="02020603050405020304" pitchFamily="18" charset="0"/>
                <a:cs typeface="Times New Roman" panose="02020603050405020304" pitchFamily="18" charset="0"/>
              </a:rPr>
              <a:t>9797B’s </a:t>
            </a:r>
            <a:r>
              <a:rPr lang="en-AU" sz="2600" kern="0" dirty="0">
                <a:latin typeface="Times New Roman" panose="02020603050405020304" pitchFamily="18" charset="0"/>
                <a:cs typeface="Times New Roman" panose="02020603050405020304" pitchFamily="18" charset="0"/>
              </a:rPr>
              <a:t>are fitted with the </a:t>
            </a:r>
            <a:r>
              <a:rPr lang="en-AU" sz="2600" kern="0" dirty="0" smtClean="0">
                <a:latin typeface="Times New Roman" panose="02020603050405020304" pitchFamily="18" charset="0"/>
                <a:cs typeface="Times New Roman" panose="02020603050405020304" pitchFamily="18" charset="0"/>
              </a:rPr>
              <a:t>MK1 electronics </a:t>
            </a:r>
            <a:r>
              <a:rPr lang="en-AU" sz="2600" kern="0" dirty="0">
                <a:latin typeface="Times New Roman" panose="02020603050405020304" pitchFamily="18" charset="0"/>
                <a:cs typeface="Times New Roman" panose="02020603050405020304" pitchFamily="18" charset="0"/>
              </a:rPr>
              <a:t>which were </a:t>
            </a:r>
            <a:r>
              <a:rPr lang="en-AU" sz="2600" kern="0" dirty="0" smtClean="0">
                <a:latin typeface="Times New Roman" panose="02020603050405020304" pitchFamily="18" charset="0"/>
                <a:cs typeface="Times New Roman" panose="02020603050405020304" pitchFamily="18" charset="0"/>
              </a:rPr>
              <a:t>also introduced </a:t>
            </a:r>
            <a:r>
              <a:rPr lang="en-AU" sz="2600" kern="0" dirty="0">
                <a:latin typeface="Times New Roman" panose="02020603050405020304" pitchFamily="18" charset="0"/>
                <a:cs typeface="Times New Roman" panose="02020603050405020304" pitchFamily="18" charset="0"/>
              </a:rPr>
              <a:t>on the </a:t>
            </a:r>
            <a:r>
              <a:rPr lang="en-AU" sz="2600" kern="0" dirty="0" smtClean="0">
                <a:latin typeface="Times New Roman" panose="02020603050405020304" pitchFamily="18" charset="0"/>
                <a:cs typeface="Times New Roman" panose="02020603050405020304" pitchFamily="18" charset="0"/>
              </a:rPr>
              <a:t>original xx96 and xx06 </a:t>
            </a:r>
            <a:r>
              <a:rPr lang="en-AU" sz="2600" kern="0" dirty="0" err="1">
                <a:latin typeface="Times New Roman" panose="02020603050405020304" pitchFamily="18" charset="0"/>
                <a:cs typeface="Times New Roman" panose="02020603050405020304" pitchFamily="18" charset="0"/>
              </a:rPr>
              <a:t>Vsat</a:t>
            </a:r>
            <a:r>
              <a:rPr lang="en-AU" sz="2600" kern="0" dirty="0">
                <a:latin typeface="Times New Roman" panose="02020603050405020304" pitchFamily="18" charset="0"/>
                <a:cs typeface="Times New Roman" panose="02020603050405020304" pitchFamily="18" charset="0"/>
              </a:rPr>
              <a:t> </a:t>
            </a:r>
            <a:r>
              <a:rPr lang="en-AU" sz="2600" kern="0" dirty="0" smtClean="0">
                <a:latin typeface="Times New Roman" panose="02020603050405020304" pitchFamily="18" charset="0"/>
                <a:cs typeface="Times New Roman" panose="02020603050405020304" pitchFamily="18" charset="0"/>
              </a:rPr>
              <a:t>range of products  (4996, 4006, 6006 </a:t>
            </a:r>
            <a:r>
              <a:rPr lang="en-AU" sz="2600" kern="0" dirty="0">
                <a:latin typeface="Times New Roman" panose="02020603050405020304" pitchFamily="18" charset="0"/>
                <a:cs typeface="Times New Roman" panose="02020603050405020304" pitchFamily="18" charset="0"/>
              </a:rPr>
              <a:t>antennas).</a:t>
            </a:r>
          </a:p>
          <a:p>
            <a:pPr marL="195263" lvl="0" indent="-195263"/>
            <a:r>
              <a:rPr lang="en-AU" sz="2600" kern="0" dirty="0">
                <a:latin typeface="Times New Roman" panose="02020603050405020304" pitchFamily="18" charset="0"/>
                <a:cs typeface="Times New Roman" panose="02020603050405020304" pitchFamily="18" charset="0"/>
              </a:rPr>
              <a:t>T</a:t>
            </a:r>
            <a:r>
              <a:rPr lang="en-AU" sz="2600" kern="0" dirty="0" smtClean="0">
                <a:latin typeface="Times New Roman" panose="02020603050405020304" pitchFamily="18" charset="0"/>
                <a:cs typeface="Times New Roman" panose="02020603050405020304" pitchFamily="18" charset="0"/>
              </a:rPr>
              <a:t>he MK1 electronics include the following components:</a:t>
            </a:r>
            <a:endParaRPr lang="en-AU" sz="2600" kern="0" dirty="0">
              <a:latin typeface="Times New Roman" panose="02020603050405020304" pitchFamily="18" charset="0"/>
              <a:cs typeface="Times New Roman" panose="02020603050405020304" pitchFamily="18" charset="0"/>
            </a:endParaRPr>
          </a:p>
          <a:p>
            <a:pPr marL="652463" lvl="2" indent="-195263"/>
            <a:r>
              <a:rPr lang="en-AU" sz="1900" kern="0" dirty="0">
                <a:latin typeface="Times New Roman" panose="02020603050405020304" pitchFamily="18" charset="0"/>
                <a:cs typeface="Times New Roman" panose="02020603050405020304" pitchFamily="18" charset="0"/>
              </a:rPr>
              <a:t>Level </a:t>
            </a:r>
            <a:r>
              <a:rPr lang="en-AU" sz="1900" kern="0" dirty="0" smtClean="0">
                <a:latin typeface="Times New Roman" panose="02020603050405020304" pitchFamily="18" charset="0"/>
                <a:cs typeface="Times New Roman" panose="02020603050405020304" pitchFamily="18" charset="0"/>
              </a:rPr>
              <a:t>Cage</a:t>
            </a:r>
            <a:r>
              <a:rPr lang="en-AU" sz="1900" kern="0" dirty="0">
                <a:latin typeface="Times New Roman" panose="02020603050405020304" pitchFamily="18" charset="0"/>
                <a:cs typeface="Times New Roman" panose="02020603050405020304" pitchFamily="18" charset="0"/>
              </a:rPr>
              <a:t>, </a:t>
            </a:r>
            <a:r>
              <a:rPr lang="en-AU" sz="1900" kern="0" dirty="0" smtClean="0">
                <a:latin typeface="Times New Roman" panose="02020603050405020304" pitchFamily="18" charset="0"/>
                <a:cs typeface="Times New Roman" panose="02020603050405020304" pitchFamily="18" charset="0"/>
              </a:rPr>
              <a:t>with two gravity reference tilt sensors and three rate sensors.</a:t>
            </a:r>
            <a:endParaRPr lang="en-AU" sz="1900" kern="0" dirty="0">
              <a:latin typeface="Times New Roman" panose="02020603050405020304" pitchFamily="18" charset="0"/>
              <a:cs typeface="Times New Roman" panose="02020603050405020304" pitchFamily="18" charset="0"/>
            </a:endParaRPr>
          </a:p>
          <a:p>
            <a:pPr marL="652463" lvl="2" indent="-195263"/>
            <a:r>
              <a:rPr lang="en-AU" sz="1900" kern="0" dirty="0" smtClean="0">
                <a:latin typeface="Times New Roman" panose="02020603050405020304" pitchFamily="18" charset="0"/>
                <a:cs typeface="Times New Roman" panose="02020603050405020304" pitchFamily="18" charset="0"/>
              </a:rPr>
              <a:t>Individual Servo Amplifiers, one for each motor subsystem (AZ, LV, CL) </a:t>
            </a:r>
          </a:p>
          <a:p>
            <a:pPr marL="652463" lvl="2" indent="-195263"/>
            <a:r>
              <a:rPr lang="en-AU" sz="1900" kern="0" dirty="0" smtClean="0">
                <a:latin typeface="Times New Roman" panose="02020603050405020304" pitchFamily="18" charset="0"/>
                <a:cs typeface="Times New Roman" panose="02020603050405020304" pitchFamily="18" charset="0"/>
              </a:rPr>
              <a:t>Non </a:t>
            </a:r>
            <a:r>
              <a:rPr lang="en-AU" sz="1900" kern="0" dirty="0">
                <a:latin typeface="Times New Roman" panose="02020603050405020304" pitchFamily="18" charset="0"/>
                <a:cs typeface="Times New Roman" panose="02020603050405020304" pitchFamily="18" charset="0"/>
              </a:rPr>
              <a:t>Braked </a:t>
            </a:r>
            <a:r>
              <a:rPr lang="en-AU" sz="1900" kern="0" dirty="0" smtClean="0">
                <a:latin typeface="Times New Roman" panose="02020603050405020304" pitchFamily="18" charset="0"/>
                <a:cs typeface="Times New Roman" panose="02020603050405020304" pitchFamily="18" charset="0"/>
              </a:rPr>
              <a:t>motors, one for each drive (AZ, LV, CL)</a:t>
            </a:r>
            <a:endParaRPr lang="en-AU" sz="1900" kern="0" dirty="0">
              <a:latin typeface="Times New Roman" panose="02020603050405020304" pitchFamily="18" charset="0"/>
              <a:cs typeface="Times New Roman" panose="02020603050405020304" pitchFamily="18" charset="0"/>
            </a:endParaRPr>
          </a:p>
          <a:p>
            <a:pPr marL="652463" lvl="2" indent="-195263"/>
            <a:r>
              <a:rPr lang="en-AU" sz="1900" kern="0" dirty="0">
                <a:latin typeface="Times New Roman" panose="02020603050405020304" pitchFamily="18" charset="0"/>
                <a:cs typeface="Times New Roman" panose="02020603050405020304" pitchFamily="18" charset="0"/>
              </a:rPr>
              <a:t>Separate AZ encoder </a:t>
            </a:r>
            <a:r>
              <a:rPr lang="en-AU" sz="1900" kern="0" dirty="0" smtClean="0">
                <a:latin typeface="Times New Roman" panose="02020603050405020304" pitchFamily="18" charset="0"/>
                <a:cs typeface="Times New Roman" panose="02020603050405020304" pitchFamily="18" charset="0"/>
              </a:rPr>
              <a:t>and AZ motor </a:t>
            </a:r>
          </a:p>
          <a:p>
            <a:pPr marL="652463" lvl="2" indent="-195263"/>
            <a:r>
              <a:rPr lang="en-AU" sz="1900" kern="0" dirty="0" smtClean="0">
                <a:latin typeface="Times New Roman" panose="02020603050405020304" pitchFamily="18" charset="0"/>
                <a:cs typeface="Times New Roman" panose="02020603050405020304" pitchFamily="18" charset="0"/>
              </a:rPr>
              <a:t>Matched pair of ADE and BDE FSK Multiplexors</a:t>
            </a:r>
            <a:endParaRPr lang="en-AU" sz="1900" kern="0" dirty="0">
              <a:latin typeface="Times New Roman" panose="02020603050405020304" pitchFamily="18" charset="0"/>
              <a:cs typeface="Times New Roman" panose="02020603050405020304" pitchFamily="18" charset="0"/>
            </a:endParaRPr>
          </a:p>
          <a:p>
            <a:pPr marL="195263" indent="-195263"/>
            <a:r>
              <a:rPr lang="en-AU" sz="2600" dirty="0">
                <a:latin typeface="Times New Roman" panose="02020603050405020304" pitchFamily="18" charset="0"/>
                <a:cs typeface="Times New Roman" panose="02020603050405020304" pitchFamily="18" charset="0"/>
              </a:rPr>
              <a:t>The </a:t>
            </a:r>
            <a:r>
              <a:rPr lang="en-AU" sz="2600" dirty="0" smtClean="0">
                <a:latin typeface="Times New Roman" panose="02020603050405020304" pitchFamily="18" charset="0"/>
                <a:cs typeface="Times New Roman" panose="02020603050405020304" pitchFamily="18" charset="0"/>
              </a:rPr>
              <a:t>C-Band </a:t>
            </a:r>
            <a:r>
              <a:rPr lang="en-AU" sz="2600" dirty="0">
                <a:latin typeface="Times New Roman" panose="02020603050405020304" pitchFamily="18" charset="0"/>
                <a:cs typeface="Times New Roman" panose="02020603050405020304" pitchFamily="18" charset="0"/>
              </a:rPr>
              <a:t>feed is Circular/Linear switchable</a:t>
            </a:r>
          </a:p>
          <a:p>
            <a:pPr marL="195263" indent="-195263"/>
            <a:r>
              <a:rPr lang="en-AU" sz="2600" dirty="0" smtClean="0">
                <a:latin typeface="Times New Roman" panose="02020603050405020304" pitchFamily="18" charset="0"/>
                <a:cs typeface="Times New Roman" panose="02020603050405020304" pitchFamily="18" charset="0"/>
              </a:rPr>
              <a:t>Ku-Band can be Co-pole </a:t>
            </a:r>
            <a:r>
              <a:rPr lang="en-AU" sz="2600" dirty="0">
                <a:latin typeface="Times New Roman" panose="02020603050405020304" pitchFamily="18" charset="0"/>
                <a:cs typeface="Times New Roman" panose="02020603050405020304" pitchFamily="18" charset="0"/>
              </a:rPr>
              <a:t>and </a:t>
            </a:r>
            <a:r>
              <a:rPr lang="en-AU" sz="2600" dirty="0" smtClean="0">
                <a:latin typeface="Times New Roman" panose="02020603050405020304" pitchFamily="18" charset="0"/>
                <a:cs typeface="Times New Roman" panose="02020603050405020304" pitchFamily="18" charset="0"/>
              </a:rPr>
              <a:t>Cross-pol </a:t>
            </a:r>
            <a:r>
              <a:rPr lang="en-AU" sz="2600" dirty="0">
                <a:latin typeface="Times New Roman" panose="02020603050405020304" pitchFamily="18" charset="0"/>
                <a:cs typeface="Times New Roman" panose="02020603050405020304" pitchFamily="18" charset="0"/>
              </a:rPr>
              <a:t>switchable</a:t>
            </a:r>
          </a:p>
          <a:p>
            <a:pPr marL="195263" lvl="0" indent="-195263"/>
            <a:r>
              <a:rPr lang="en-AU" sz="2600" dirty="0">
                <a:latin typeface="Times New Roman" panose="02020603050405020304" pitchFamily="18" charset="0"/>
                <a:cs typeface="Times New Roman" panose="02020603050405020304" pitchFamily="18" charset="0"/>
              </a:rPr>
              <a:t>Switching between </a:t>
            </a:r>
            <a:r>
              <a:rPr lang="en-AU" sz="2600" dirty="0" smtClean="0">
                <a:latin typeface="Times New Roman" panose="02020603050405020304" pitchFamily="18" charset="0"/>
                <a:cs typeface="Times New Roman" panose="02020603050405020304" pitchFamily="18" charset="0"/>
              </a:rPr>
              <a:t>C-Band </a:t>
            </a:r>
            <a:r>
              <a:rPr lang="en-AU" sz="2600" dirty="0">
                <a:latin typeface="Times New Roman" panose="02020603050405020304" pitchFamily="18" charset="0"/>
                <a:cs typeface="Times New Roman" panose="02020603050405020304" pitchFamily="18" charset="0"/>
              </a:rPr>
              <a:t>and </a:t>
            </a:r>
            <a:r>
              <a:rPr lang="en-AU" sz="2600" dirty="0" smtClean="0">
                <a:latin typeface="Times New Roman" panose="02020603050405020304" pitchFamily="18" charset="0"/>
                <a:cs typeface="Times New Roman" panose="02020603050405020304" pitchFamily="18" charset="0"/>
              </a:rPr>
              <a:t>Ku-Band </a:t>
            </a:r>
            <a:r>
              <a:rPr lang="en-AU" sz="2600" dirty="0">
                <a:latin typeface="Times New Roman" panose="02020603050405020304" pitchFamily="18" charset="0"/>
                <a:cs typeface="Times New Roman" panose="02020603050405020304" pitchFamily="18" charset="0"/>
              </a:rPr>
              <a:t>is achieved by swapping out the feeds.</a:t>
            </a:r>
            <a:endParaRPr lang="en-AU" sz="2600" kern="0" dirty="0">
              <a:latin typeface="Times New Roman" panose="02020603050405020304" pitchFamily="18" charset="0"/>
              <a:cs typeface="Times New Roman" panose="02020603050405020304" pitchFamily="18" charset="0"/>
            </a:endParaRPr>
          </a:p>
          <a:p>
            <a:pPr marL="195263" lvl="0" indent="-195263"/>
            <a:r>
              <a:rPr lang="en-AU" sz="2600" kern="0" dirty="0">
                <a:latin typeface="Times New Roman" panose="02020603050405020304" pitchFamily="18" charset="0"/>
                <a:cs typeface="Times New Roman" panose="02020603050405020304" pitchFamily="18" charset="0"/>
              </a:rPr>
              <a:t>All </a:t>
            </a:r>
            <a:r>
              <a:rPr lang="en-AU" sz="2600" kern="0" dirty="0" smtClean="0">
                <a:latin typeface="Times New Roman" panose="02020603050405020304" pitchFamily="18" charset="0"/>
                <a:cs typeface="Times New Roman" panose="02020603050405020304" pitchFamily="18" charset="0"/>
              </a:rPr>
              <a:t>systems </a:t>
            </a:r>
            <a:r>
              <a:rPr lang="en-AU" sz="2600" kern="0" dirty="0">
                <a:latin typeface="Times New Roman" panose="02020603050405020304" pitchFamily="18" charset="0"/>
                <a:cs typeface="Times New Roman" panose="02020603050405020304" pitchFamily="18" charset="0"/>
              </a:rPr>
              <a:t>are supplied with a DAC2202 </a:t>
            </a:r>
            <a:r>
              <a:rPr lang="en-AU" sz="2600" kern="0" dirty="0" smtClean="0">
                <a:latin typeface="Times New Roman" panose="02020603050405020304" pitchFamily="18" charset="0"/>
                <a:cs typeface="Times New Roman" panose="02020603050405020304" pitchFamily="18" charset="0"/>
              </a:rPr>
              <a:t>antenna control </a:t>
            </a:r>
            <a:r>
              <a:rPr lang="en-AU" sz="2600" kern="0" dirty="0">
                <a:latin typeface="Times New Roman" panose="02020603050405020304" pitchFamily="18" charset="0"/>
                <a:cs typeface="Times New Roman" panose="02020603050405020304" pitchFamily="18" charset="0"/>
              </a:rPr>
              <a:t>unit.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00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297" y="864705"/>
            <a:ext cx="10515600" cy="5426766"/>
          </a:xfrm>
        </p:spPr>
        <p:txBody>
          <a:bodyPr>
            <a:normAutofit fontScale="85000" lnSpcReduction="10000"/>
          </a:bodyPr>
          <a:lstStyle/>
          <a:p>
            <a:pPr marL="0" lvl="0" indent="0">
              <a:buNone/>
            </a:pPr>
            <a:endParaRPr lang="en-AU" kern="0" dirty="0" smtClean="0">
              <a:latin typeface="Times New Roman" panose="02020603050405020304" pitchFamily="18" charset="0"/>
              <a:cs typeface="Times New Roman" panose="02020603050405020304" pitchFamily="18" charset="0"/>
            </a:endParaRPr>
          </a:p>
          <a:p>
            <a:pPr marL="0" lvl="0" indent="0">
              <a:buNone/>
            </a:pPr>
            <a:r>
              <a:rPr lang="en-AU" kern="0" dirty="0" smtClean="0">
                <a:latin typeface="Times New Roman" panose="02020603050405020304" pitchFamily="18" charset="0"/>
                <a:cs typeface="Times New Roman" panose="02020603050405020304" pitchFamily="18" charset="0"/>
              </a:rPr>
              <a:t>The </a:t>
            </a:r>
            <a:r>
              <a:rPr lang="en-AU" kern="0" dirty="0">
                <a:latin typeface="Times New Roman" panose="02020603050405020304" pitchFamily="18" charset="0"/>
                <a:cs typeface="Times New Roman" panose="02020603050405020304" pitchFamily="18" charset="0"/>
              </a:rPr>
              <a:t>9711 is a </a:t>
            </a:r>
            <a:r>
              <a:rPr lang="en-AU" kern="0" dirty="0" smtClean="0">
                <a:latin typeface="Times New Roman" panose="02020603050405020304" pitchFamily="18" charset="0"/>
                <a:cs typeface="Times New Roman" panose="02020603050405020304" pitchFamily="18" charset="0"/>
              </a:rPr>
              <a:t>3-axis, (AZ, LV, CL), </a:t>
            </a:r>
            <a:r>
              <a:rPr lang="en-AU" kern="0" dirty="0">
                <a:latin typeface="Times New Roman" panose="02020603050405020304" pitchFamily="18" charset="0"/>
                <a:cs typeface="Times New Roman" panose="02020603050405020304" pitchFamily="18" charset="0"/>
              </a:rPr>
              <a:t>stabilized antenna </a:t>
            </a:r>
            <a:r>
              <a:rPr lang="en-AU" kern="0" dirty="0" smtClean="0">
                <a:latin typeface="Times New Roman" panose="02020603050405020304" pitchFamily="18" charset="0"/>
                <a:cs typeface="Times New Roman" panose="02020603050405020304" pitchFamily="18" charset="0"/>
              </a:rPr>
              <a:t>system </a:t>
            </a:r>
            <a:r>
              <a:rPr lang="en-AU" kern="0" dirty="0">
                <a:latin typeface="Times New Roman" panose="02020603050405020304" pitchFamily="18" charset="0"/>
                <a:cs typeface="Times New Roman" panose="02020603050405020304" pitchFamily="18" charset="0"/>
              </a:rPr>
              <a:t>compatible with </a:t>
            </a:r>
            <a:r>
              <a:rPr lang="en-AU" kern="0" dirty="0" smtClean="0">
                <a:latin typeface="Times New Roman" panose="02020603050405020304" pitchFamily="18" charset="0"/>
                <a:cs typeface="Times New Roman" panose="02020603050405020304" pitchFamily="18" charset="0"/>
              </a:rPr>
              <a:t>both C-Band </a:t>
            </a:r>
            <a:r>
              <a:rPr lang="en-AU" kern="0" dirty="0">
                <a:latin typeface="Times New Roman" panose="02020603050405020304" pitchFamily="18" charset="0"/>
                <a:cs typeface="Times New Roman" panose="02020603050405020304" pitchFamily="18" charset="0"/>
              </a:rPr>
              <a:t>and Ku-Band satellites.</a:t>
            </a:r>
          </a:p>
          <a:p>
            <a:pPr marL="195263" lvl="0" indent="-195263"/>
            <a:r>
              <a:rPr lang="en-AU" kern="0" dirty="0">
                <a:latin typeface="Times New Roman" panose="02020603050405020304" pitchFamily="18" charset="0"/>
                <a:cs typeface="Times New Roman" panose="02020603050405020304" pitchFamily="18" charset="0"/>
              </a:rPr>
              <a:t>These antennas are based on the older </a:t>
            </a:r>
            <a:r>
              <a:rPr lang="en-AU" kern="0" dirty="0" smtClean="0">
                <a:latin typeface="Times New Roman" panose="02020603050405020304" pitchFamily="18" charset="0"/>
                <a:cs typeface="Times New Roman" panose="02020603050405020304" pitchFamily="18" charset="0"/>
              </a:rPr>
              <a:t>9797B </a:t>
            </a:r>
            <a:r>
              <a:rPr lang="en-AU" kern="0" dirty="0">
                <a:latin typeface="Times New Roman" panose="02020603050405020304" pitchFamily="18" charset="0"/>
                <a:cs typeface="Times New Roman" panose="02020603050405020304" pitchFamily="18" charset="0"/>
              </a:rPr>
              <a:t>systems.</a:t>
            </a:r>
          </a:p>
          <a:p>
            <a:pPr marL="195263" lvl="0" indent="-195263"/>
            <a:r>
              <a:rPr lang="en-AU" kern="0" dirty="0">
                <a:latin typeface="Times New Roman" panose="02020603050405020304" pitchFamily="18" charset="0"/>
                <a:cs typeface="Times New Roman" panose="02020603050405020304" pitchFamily="18" charset="0"/>
              </a:rPr>
              <a:t>The 9711’s are fitted with the MK2 electronics which </a:t>
            </a:r>
            <a:r>
              <a:rPr lang="en-AU" kern="0" dirty="0" smtClean="0">
                <a:latin typeface="Times New Roman" panose="02020603050405020304" pitchFamily="18" charset="0"/>
                <a:cs typeface="Times New Roman" panose="02020603050405020304" pitchFamily="18" charset="0"/>
              </a:rPr>
              <a:t>were also introduced </a:t>
            </a:r>
            <a:r>
              <a:rPr lang="en-AU" kern="0" dirty="0">
                <a:latin typeface="Times New Roman" panose="02020603050405020304" pitchFamily="18" charset="0"/>
                <a:cs typeface="Times New Roman" panose="02020603050405020304" pitchFamily="18" charset="0"/>
              </a:rPr>
              <a:t>on the xx09 </a:t>
            </a:r>
            <a:r>
              <a:rPr lang="en-AU" kern="0" dirty="0" err="1">
                <a:latin typeface="Times New Roman" panose="02020603050405020304" pitchFamily="18" charset="0"/>
                <a:cs typeface="Times New Roman" panose="02020603050405020304" pitchFamily="18" charset="0"/>
              </a:rPr>
              <a:t>Vsat</a:t>
            </a:r>
            <a:r>
              <a:rPr lang="en-AU" kern="0" dirty="0">
                <a:latin typeface="Times New Roman" panose="02020603050405020304" pitchFamily="18" charset="0"/>
                <a:cs typeface="Times New Roman" panose="02020603050405020304" pitchFamily="18" charset="0"/>
              </a:rPr>
              <a:t> </a:t>
            </a:r>
            <a:r>
              <a:rPr lang="en-AU" kern="0" dirty="0" smtClean="0">
                <a:latin typeface="Times New Roman" panose="02020603050405020304" pitchFamily="18" charset="0"/>
                <a:cs typeface="Times New Roman" panose="02020603050405020304" pitchFamily="18" charset="0"/>
              </a:rPr>
              <a:t>range  (4009, 6009 antennas).</a:t>
            </a:r>
            <a:endParaRPr lang="en-AU" kern="0" dirty="0">
              <a:latin typeface="Times New Roman" panose="02020603050405020304" pitchFamily="18" charset="0"/>
              <a:cs typeface="Times New Roman" panose="02020603050405020304" pitchFamily="18" charset="0"/>
            </a:endParaRPr>
          </a:p>
          <a:p>
            <a:pPr marL="195263" lvl="0" indent="-195263"/>
            <a:r>
              <a:rPr lang="en-AU" kern="0" dirty="0">
                <a:latin typeface="Times New Roman" panose="02020603050405020304" pitchFamily="18" charset="0"/>
                <a:cs typeface="Times New Roman" panose="02020603050405020304" pitchFamily="18" charset="0"/>
              </a:rPr>
              <a:t>With the MK2 electronics the following parts have been removed/ replaced.</a:t>
            </a:r>
          </a:p>
          <a:p>
            <a:pPr marL="652463" lvl="2" indent="-195263"/>
            <a:r>
              <a:rPr lang="en-AU" kern="0" dirty="0">
                <a:latin typeface="Times New Roman" panose="02020603050405020304" pitchFamily="18" charset="0"/>
                <a:cs typeface="Times New Roman" panose="02020603050405020304" pitchFamily="18" charset="0"/>
              </a:rPr>
              <a:t>Level </a:t>
            </a:r>
            <a:r>
              <a:rPr lang="en-AU" kern="0" dirty="0" smtClean="0">
                <a:latin typeface="Times New Roman" panose="02020603050405020304" pitchFamily="18" charset="0"/>
                <a:cs typeface="Times New Roman" panose="02020603050405020304" pitchFamily="18" charset="0"/>
              </a:rPr>
              <a:t>Cage</a:t>
            </a:r>
            <a:r>
              <a:rPr lang="en-AU" kern="0" dirty="0">
                <a:latin typeface="Times New Roman" panose="02020603050405020304" pitchFamily="18" charset="0"/>
                <a:cs typeface="Times New Roman" panose="02020603050405020304" pitchFamily="18" charset="0"/>
              </a:rPr>
              <a:t> </a:t>
            </a:r>
            <a:r>
              <a:rPr lang="en-AU" kern="0" dirty="0" smtClean="0">
                <a:latin typeface="Times New Roman" panose="02020603050405020304" pitchFamily="18" charset="0"/>
                <a:cs typeface="Times New Roman" panose="02020603050405020304" pitchFamily="18" charset="0"/>
              </a:rPr>
              <a:t>Sensors are </a:t>
            </a:r>
            <a:r>
              <a:rPr lang="en-AU" kern="0" dirty="0">
                <a:latin typeface="Times New Roman" panose="02020603050405020304" pitchFamily="18" charset="0"/>
                <a:cs typeface="Times New Roman" panose="02020603050405020304" pitchFamily="18" charset="0"/>
              </a:rPr>
              <a:t>now </a:t>
            </a:r>
            <a:r>
              <a:rPr lang="en-AU" kern="0" dirty="0" smtClean="0">
                <a:latin typeface="Times New Roman" panose="02020603050405020304" pitchFamily="18" charset="0"/>
                <a:cs typeface="Times New Roman" panose="02020603050405020304" pitchFamily="18" charset="0"/>
              </a:rPr>
              <a:t>incorporated  on a single Level </a:t>
            </a:r>
            <a:r>
              <a:rPr lang="en-AU" kern="0" dirty="0">
                <a:latin typeface="Times New Roman" panose="02020603050405020304" pitchFamily="18" charset="0"/>
                <a:cs typeface="Times New Roman" panose="02020603050405020304" pitchFamily="18" charset="0"/>
              </a:rPr>
              <a:t>P</a:t>
            </a:r>
            <a:r>
              <a:rPr lang="en-AU" kern="0" dirty="0" smtClean="0">
                <a:latin typeface="Times New Roman" panose="02020603050405020304" pitchFamily="18" charset="0"/>
                <a:cs typeface="Times New Roman" panose="02020603050405020304" pitchFamily="18" charset="0"/>
              </a:rPr>
              <a:t>latform board in </a:t>
            </a:r>
            <a:r>
              <a:rPr lang="en-AU" kern="0" dirty="0">
                <a:latin typeface="Times New Roman" panose="02020603050405020304" pitchFamily="18" charset="0"/>
                <a:cs typeface="Times New Roman" panose="02020603050405020304" pitchFamily="18" charset="0"/>
              </a:rPr>
              <a:t>the PCU.</a:t>
            </a:r>
          </a:p>
          <a:p>
            <a:pPr marL="652463" lvl="2" indent="-195263"/>
            <a:r>
              <a:rPr lang="en-AU" kern="0" dirty="0">
                <a:latin typeface="Times New Roman" panose="02020603050405020304" pitchFamily="18" charset="0"/>
                <a:cs typeface="Times New Roman" panose="02020603050405020304" pitchFamily="18" charset="0"/>
              </a:rPr>
              <a:t>Servo </a:t>
            </a:r>
            <a:r>
              <a:rPr lang="en-AU" kern="0" dirty="0" smtClean="0">
                <a:latin typeface="Times New Roman" panose="02020603050405020304" pitchFamily="18" charset="0"/>
                <a:cs typeface="Times New Roman" panose="02020603050405020304" pitchFamily="18" charset="0"/>
              </a:rPr>
              <a:t>AMPs were </a:t>
            </a:r>
            <a:r>
              <a:rPr lang="en-AU" kern="0" dirty="0">
                <a:latin typeface="Times New Roman" panose="02020603050405020304" pitchFamily="18" charset="0"/>
                <a:cs typeface="Times New Roman" panose="02020603050405020304" pitchFamily="18" charset="0"/>
              </a:rPr>
              <a:t>replaced with </a:t>
            </a:r>
            <a:r>
              <a:rPr lang="en-AU" kern="0" dirty="0" smtClean="0">
                <a:latin typeface="Times New Roman" panose="02020603050405020304" pitchFamily="18" charset="0"/>
                <a:cs typeface="Times New Roman" panose="02020603050405020304" pitchFamily="18" charset="0"/>
              </a:rPr>
              <a:t>a single Motor Driver Board in the PCU.</a:t>
            </a:r>
            <a:endParaRPr lang="en-AU" kern="0" dirty="0">
              <a:latin typeface="Times New Roman" panose="02020603050405020304" pitchFamily="18" charset="0"/>
              <a:cs typeface="Times New Roman" panose="02020603050405020304" pitchFamily="18" charset="0"/>
            </a:endParaRPr>
          </a:p>
          <a:p>
            <a:pPr marL="652463" lvl="2" indent="-195263"/>
            <a:r>
              <a:rPr lang="en-AU" kern="0" dirty="0">
                <a:latin typeface="Times New Roman" panose="02020603050405020304" pitchFamily="18" charset="0"/>
                <a:cs typeface="Times New Roman" panose="02020603050405020304" pitchFamily="18" charset="0"/>
              </a:rPr>
              <a:t>Non Braked </a:t>
            </a:r>
            <a:r>
              <a:rPr lang="en-AU" kern="0" dirty="0" smtClean="0">
                <a:latin typeface="Times New Roman" panose="02020603050405020304" pitchFamily="18" charset="0"/>
                <a:cs typeface="Times New Roman" panose="02020603050405020304" pitchFamily="18" charset="0"/>
              </a:rPr>
              <a:t>motors were </a:t>
            </a:r>
            <a:r>
              <a:rPr lang="en-AU" kern="0" dirty="0">
                <a:latin typeface="Times New Roman" panose="02020603050405020304" pitchFamily="18" charset="0"/>
                <a:cs typeface="Times New Roman" panose="02020603050405020304" pitchFamily="18" charset="0"/>
              </a:rPr>
              <a:t>replaced with Braked Motors.</a:t>
            </a:r>
          </a:p>
          <a:p>
            <a:pPr marL="652463" lvl="2" indent="-195263"/>
            <a:r>
              <a:rPr lang="en-AU" kern="0" dirty="0" smtClean="0">
                <a:latin typeface="Times New Roman" panose="02020603050405020304" pitchFamily="18" charset="0"/>
                <a:cs typeface="Times New Roman" panose="02020603050405020304" pitchFamily="18" charset="0"/>
              </a:rPr>
              <a:t>The separate </a:t>
            </a:r>
            <a:r>
              <a:rPr lang="en-AU" kern="0" dirty="0">
                <a:latin typeface="Times New Roman" panose="02020603050405020304" pitchFamily="18" charset="0"/>
                <a:cs typeface="Times New Roman" panose="02020603050405020304" pitchFamily="18" charset="0"/>
              </a:rPr>
              <a:t>AZ E</a:t>
            </a:r>
            <a:r>
              <a:rPr lang="en-AU" kern="0" dirty="0" smtClean="0">
                <a:latin typeface="Times New Roman" panose="02020603050405020304" pitchFamily="18" charset="0"/>
                <a:cs typeface="Times New Roman" panose="02020603050405020304" pitchFamily="18" charset="0"/>
              </a:rPr>
              <a:t>ncoder &amp; AZ  Motor were </a:t>
            </a:r>
            <a:r>
              <a:rPr lang="en-AU" kern="0" dirty="0">
                <a:latin typeface="Times New Roman" panose="02020603050405020304" pitchFamily="18" charset="0"/>
                <a:cs typeface="Times New Roman" panose="02020603050405020304" pitchFamily="18" charset="0"/>
              </a:rPr>
              <a:t>replaced with </a:t>
            </a:r>
            <a:r>
              <a:rPr lang="en-AU" kern="0" dirty="0" smtClean="0">
                <a:latin typeface="Times New Roman" panose="02020603050405020304" pitchFamily="18" charset="0"/>
                <a:cs typeface="Times New Roman" panose="02020603050405020304" pitchFamily="18" charset="0"/>
              </a:rPr>
              <a:t>a single AZ </a:t>
            </a:r>
            <a:r>
              <a:rPr lang="en-AU" kern="0" dirty="0">
                <a:latin typeface="Times New Roman" panose="02020603050405020304" pitchFamily="18" charset="0"/>
                <a:cs typeface="Times New Roman" panose="02020603050405020304" pitchFamily="18" charset="0"/>
              </a:rPr>
              <a:t>motor with </a:t>
            </a:r>
            <a:r>
              <a:rPr lang="en-AU" kern="0" dirty="0" smtClean="0">
                <a:latin typeface="Times New Roman" panose="02020603050405020304" pitchFamily="18" charset="0"/>
                <a:cs typeface="Times New Roman" panose="02020603050405020304" pitchFamily="18" charset="0"/>
              </a:rPr>
              <a:t>a built </a:t>
            </a:r>
            <a:r>
              <a:rPr lang="en-AU" kern="0" dirty="0">
                <a:latin typeface="Times New Roman" panose="02020603050405020304" pitchFamily="18" charset="0"/>
                <a:cs typeface="Times New Roman" panose="02020603050405020304" pitchFamily="18" charset="0"/>
              </a:rPr>
              <a:t>in encoder.</a:t>
            </a:r>
          </a:p>
          <a:p>
            <a:pPr marL="195263" indent="-195263"/>
            <a:r>
              <a:rPr lang="en-AU" dirty="0">
                <a:latin typeface="Times New Roman" panose="02020603050405020304" pitchFamily="18" charset="0"/>
                <a:cs typeface="Times New Roman" panose="02020603050405020304" pitchFamily="18" charset="0"/>
              </a:rPr>
              <a:t>The </a:t>
            </a:r>
            <a:r>
              <a:rPr lang="en-AU" dirty="0" smtClean="0">
                <a:latin typeface="Times New Roman" panose="02020603050405020304" pitchFamily="18" charset="0"/>
                <a:cs typeface="Times New Roman" panose="02020603050405020304" pitchFamily="18" charset="0"/>
              </a:rPr>
              <a:t>C-Band </a:t>
            </a:r>
            <a:r>
              <a:rPr lang="en-AU" dirty="0">
                <a:latin typeface="Times New Roman" panose="02020603050405020304" pitchFamily="18" charset="0"/>
                <a:cs typeface="Times New Roman" panose="02020603050405020304" pitchFamily="18" charset="0"/>
              </a:rPr>
              <a:t>feed is Circular/Linear switchable</a:t>
            </a:r>
          </a:p>
          <a:p>
            <a:pPr marL="195263" indent="-195263"/>
            <a:r>
              <a:rPr lang="en-AU" dirty="0" smtClean="0">
                <a:latin typeface="Times New Roman" panose="02020603050405020304" pitchFamily="18" charset="0"/>
                <a:cs typeface="Times New Roman" panose="02020603050405020304" pitchFamily="18" charset="0"/>
              </a:rPr>
              <a:t>Ku-Band </a:t>
            </a:r>
            <a:r>
              <a:rPr lang="en-AU" dirty="0">
                <a:latin typeface="Times New Roman" panose="02020603050405020304" pitchFamily="18" charset="0"/>
                <a:cs typeface="Times New Roman" panose="02020603050405020304" pitchFamily="18" charset="0"/>
              </a:rPr>
              <a:t>is </a:t>
            </a:r>
            <a:r>
              <a:rPr lang="en-AU" dirty="0" smtClean="0">
                <a:latin typeface="Times New Roman" panose="02020603050405020304" pitchFamily="18" charset="0"/>
                <a:cs typeface="Times New Roman" panose="02020603050405020304" pitchFamily="18" charset="0"/>
              </a:rPr>
              <a:t>Co-pole </a:t>
            </a:r>
            <a:r>
              <a:rPr lang="en-AU" dirty="0">
                <a:latin typeface="Times New Roman" panose="02020603050405020304" pitchFamily="18" charset="0"/>
                <a:cs typeface="Times New Roman" panose="02020603050405020304" pitchFamily="18" charset="0"/>
              </a:rPr>
              <a:t>and </a:t>
            </a:r>
            <a:r>
              <a:rPr lang="en-AU" dirty="0" smtClean="0">
                <a:latin typeface="Times New Roman" panose="02020603050405020304" pitchFamily="18" charset="0"/>
                <a:cs typeface="Times New Roman" panose="02020603050405020304" pitchFamily="18" charset="0"/>
              </a:rPr>
              <a:t>Cross-pol </a:t>
            </a:r>
            <a:r>
              <a:rPr lang="en-AU" dirty="0">
                <a:latin typeface="Times New Roman" panose="02020603050405020304" pitchFamily="18" charset="0"/>
                <a:cs typeface="Times New Roman" panose="02020603050405020304" pitchFamily="18" charset="0"/>
              </a:rPr>
              <a:t>switchable</a:t>
            </a:r>
          </a:p>
          <a:p>
            <a:pPr marL="195263" lvl="0" indent="-195263"/>
            <a:r>
              <a:rPr lang="en-AU" dirty="0">
                <a:latin typeface="Times New Roman" panose="02020603050405020304" pitchFamily="18" charset="0"/>
                <a:cs typeface="Times New Roman" panose="02020603050405020304" pitchFamily="18" charset="0"/>
              </a:rPr>
              <a:t>Switching between </a:t>
            </a:r>
            <a:r>
              <a:rPr lang="en-AU" dirty="0" smtClean="0">
                <a:latin typeface="Times New Roman" panose="02020603050405020304" pitchFamily="18" charset="0"/>
                <a:cs typeface="Times New Roman" panose="02020603050405020304" pitchFamily="18" charset="0"/>
              </a:rPr>
              <a:t>C-Band </a:t>
            </a:r>
            <a:r>
              <a:rPr lang="en-AU" dirty="0">
                <a:latin typeface="Times New Roman" panose="02020603050405020304" pitchFamily="18" charset="0"/>
                <a:cs typeface="Times New Roman" panose="02020603050405020304" pitchFamily="18" charset="0"/>
              </a:rPr>
              <a:t>and </a:t>
            </a:r>
            <a:r>
              <a:rPr lang="en-AU" dirty="0" smtClean="0">
                <a:latin typeface="Times New Roman" panose="02020603050405020304" pitchFamily="18" charset="0"/>
                <a:cs typeface="Times New Roman" panose="02020603050405020304" pitchFamily="18" charset="0"/>
              </a:rPr>
              <a:t>Ku-Band is </a:t>
            </a:r>
            <a:r>
              <a:rPr lang="en-AU" dirty="0">
                <a:latin typeface="Times New Roman" panose="02020603050405020304" pitchFamily="18" charset="0"/>
                <a:cs typeface="Times New Roman" panose="02020603050405020304" pitchFamily="18" charset="0"/>
              </a:rPr>
              <a:t>achieved by swapping out the feeds.</a:t>
            </a:r>
            <a:endParaRPr lang="en-AU" kern="0" dirty="0">
              <a:latin typeface="Times New Roman" panose="02020603050405020304" pitchFamily="18" charset="0"/>
              <a:cs typeface="Times New Roman" panose="02020603050405020304" pitchFamily="18" charset="0"/>
            </a:endParaRPr>
          </a:p>
          <a:p>
            <a:pPr marL="195263" lvl="0" indent="-195263"/>
            <a:r>
              <a:rPr lang="en-AU" kern="0" dirty="0">
                <a:latin typeface="Times New Roman" panose="02020603050405020304" pitchFamily="18" charset="0"/>
                <a:cs typeface="Times New Roman" panose="02020603050405020304" pitchFamily="18" charset="0"/>
              </a:rPr>
              <a:t>All </a:t>
            </a:r>
            <a:r>
              <a:rPr lang="en-AU" kern="0" dirty="0" smtClean="0">
                <a:latin typeface="Times New Roman" panose="02020603050405020304" pitchFamily="18" charset="0"/>
                <a:cs typeface="Times New Roman" panose="02020603050405020304" pitchFamily="18" charset="0"/>
              </a:rPr>
              <a:t>systems </a:t>
            </a:r>
            <a:r>
              <a:rPr lang="en-AU" kern="0" dirty="0">
                <a:latin typeface="Times New Roman" panose="02020603050405020304" pitchFamily="18" charset="0"/>
                <a:cs typeface="Times New Roman" panose="02020603050405020304" pitchFamily="18" charset="0"/>
              </a:rPr>
              <a:t>are supplied with a </a:t>
            </a:r>
            <a:r>
              <a:rPr lang="en-AU" kern="0" dirty="0" smtClean="0">
                <a:latin typeface="Times New Roman" panose="02020603050405020304" pitchFamily="18" charset="0"/>
                <a:cs typeface="Times New Roman" panose="02020603050405020304" pitchFamily="18" charset="0"/>
              </a:rPr>
              <a:t>DAC-2202 antenna control </a:t>
            </a:r>
            <a:r>
              <a:rPr lang="en-AU" kern="0" dirty="0">
                <a:latin typeface="Times New Roman" panose="02020603050405020304" pitchFamily="18" charset="0"/>
                <a:cs typeface="Times New Roman" panose="02020603050405020304" pitchFamily="18" charset="0"/>
              </a:rPr>
              <a:t>unit.</a:t>
            </a:r>
          </a:p>
          <a:p>
            <a:pPr marL="195263" lvl="1" indent="-195263"/>
            <a:endParaRPr lang="en-AU" kern="0" dirty="0"/>
          </a:p>
          <a:p>
            <a:endParaRPr lang="en-US" dirty="0"/>
          </a:p>
        </p:txBody>
      </p:sp>
      <p:sp>
        <p:nvSpPr>
          <p:cNvPr id="4" name="Title 3"/>
          <p:cNvSpPr>
            <a:spLocks noGrp="1"/>
          </p:cNvSpPr>
          <p:nvPr>
            <p:ph type="title"/>
          </p:nvPr>
        </p:nvSpPr>
        <p:spPr>
          <a:xfrm>
            <a:off x="838200" y="294198"/>
            <a:ext cx="10515600" cy="636106"/>
          </a:xfrm>
        </p:spPr>
        <p:txBody>
          <a:bodyPr>
            <a:noAutofit/>
          </a:bodyPr>
          <a:lstStyle/>
          <a:p>
            <a:pPr lvl="0" algn="ctr"/>
            <a:r>
              <a:rPr lang="en-US" sz="3600" dirty="0">
                <a:latin typeface="Times New Roman" panose="02020603050405020304" pitchFamily="18" charset="0"/>
                <a:cs typeface="Times New Roman" panose="02020603050405020304" pitchFamily="18" charset="0"/>
              </a:rPr>
              <a:t>9711 Antenna  (2.4 meter antennas)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314324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Documents and Settings\Administrator\Desktop\Training 2009\400mhzmux.jpg"/>
          <p:cNvPicPr>
            <a:picLocks noChangeAspect="1" noChangeArrowheads="1"/>
          </p:cNvPicPr>
          <p:nvPr/>
        </p:nvPicPr>
        <p:blipFill>
          <a:blip r:embed="rId2" cstate="print"/>
          <a:srcRect/>
          <a:stretch>
            <a:fillRect/>
          </a:stretch>
        </p:blipFill>
        <p:spPr bwMode="auto">
          <a:xfrm>
            <a:off x="4943872" y="5504649"/>
            <a:ext cx="3067862" cy="745242"/>
          </a:xfrm>
          <a:prstGeom prst="rect">
            <a:avLst/>
          </a:prstGeom>
          <a:noFill/>
        </p:spPr>
      </p:pic>
      <p:sp>
        <p:nvSpPr>
          <p:cNvPr id="23" name="Left Bracket 22"/>
          <p:cNvSpPr/>
          <p:nvPr/>
        </p:nvSpPr>
        <p:spPr bwMode="auto">
          <a:xfrm rot="16200000">
            <a:off x="4280931" y="5072408"/>
            <a:ext cx="310742" cy="1879240"/>
          </a:xfrm>
          <a:prstGeom prst="leftBracket">
            <a:avLst>
              <a:gd name="adj" fmla="val 59590"/>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lang="en-GB"/>
          </a:p>
        </p:txBody>
      </p:sp>
      <p:sp>
        <p:nvSpPr>
          <p:cNvPr id="10" name="Left Bracket 9"/>
          <p:cNvSpPr/>
          <p:nvPr/>
        </p:nvSpPr>
        <p:spPr bwMode="auto">
          <a:xfrm rot="16200000">
            <a:off x="4358191" y="5007748"/>
            <a:ext cx="436240" cy="2175287"/>
          </a:xfrm>
          <a:prstGeom prst="leftBracket">
            <a:avLst>
              <a:gd name="adj" fmla="val 59590"/>
            </a:avLst>
          </a:prstGeom>
          <a:noFill/>
          <a:ln w="38100" cap="flat" cmpd="sng" algn="ctr">
            <a:solidFill>
              <a:srgbClr val="00B050"/>
            </a:solidFill>
            <a:prstDash val="solid"/>
            <a:round/>
            <a:headEnd type="none" w="med" len="med"/>
            <a:tailEnd type="none" w="med" len="med"/>
          </a:ln>
          <a:effectLst/>
        </p:spPr>
        <p:txBody>
          <a:bodyPr rtlCol="0" anchor="ctr"/>
          <a:lstStyle/>
          <a:p>
            <a:pPr algn="ctr"/>
            <a:endParaRPr lang="en-GB"/>
          </a:p>
        </p:txBody>
      </p:sp>
      <p:sp>
        <p:nvSpPr>
          <p:cNvPr id="2" name="Title 1"/>
          <p:cNvSpPr>
            <a:spLocks noGrp="1"/>
          </p:cNvSpPr>
          <p:nvPr>
            <p:ph type="title"/>
          </p:nvPr>
        </p:nvSpPr>
        <p:spPr>
          <a:xfrm>
            <a:off x="487017" y="232798"/>
            <a:ext cx="11280913" cy="840628"/>
          </a:xfrm>
        </p:spPr>
        <p:txBody>
          <a:bodyPr>
            <a:normAutofit/>
          </a:bodyPr>
          <a:lstStyle/>
          <a:p>
            <a:r>
              <a:rPr lang="en-GB" dirty="0" smtClean="0">
                <a:latin typeface="Times New Roman" panose="02020603050405020304" pitchFamily="18" charset="0"/>
                <a:cs typeface="Times New Roman" panose="02020603050405020304" pitchFamily="18" charset="0"/>
              </a:rPr>
              <a:t>  	</a:t>
            </a:r>
            <a:r>
              <a:rPr lang="en-GB" sz="3600" dirty="0" smtClean="0">
                <a:latin typeface="Times New Roman" panose="02020603050405020304" pitchFamily="18" charset="0"/>
                <a:cs typeface="Times New Roman" panose="02020603050405020304" pitchFamily="18" charset="0"/>
              </a:rPr>
              <a:t>9797B &amp; 9711  DAC </a:t>
            </a:r>
            <a:r>
              <a:rPr lang="en-GB" sz="3600" dirty="0">
                <a:latin typeface="Times New Roman" panose="02020603050405020304" pitchFamily="18" charset="0"/>
                <a:cs typeface="Times New Roman" panose="02020603050405020304" pitchFamily="18" charset="0"/>
              </a:rPr>
              <a:t>Based Antenna </a:t>
            </a:r>
            <a:r>
              <a:rPr lang="en-GB" sz="3600" dirty="0" smtClean="0">
                <a:latin typeface="Times New Roman" panose="02020603050405020304" pitchFamily="18" charset="0"/>
                <a:cs typeface="Times New Roman" panose="02020603050405020304" pitchFamily="18" charset="0"/>
              </a:rPr>
              <a:t>Systems</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59443" y="1455863"/>
            <a:ext cx="6132443" cy="1253057"/>
          </a:xfrm>
        </p:spPr>
        <p:txBody>
          <a:bodyPr>
            <a:noAutofit/>
          </a:bodyPr>
          <a:lstStyle/>
          <a:p>
            <a:r>
              <a:rPr lang="en-GB" sz="2200" dirty="0">
                <a:latin typeface="Times New Roman" panose="02020603050405020304" pitchFamily="18" charset="0"/>
                <a:cs typeface="Times New Roman" panose="02020603050405020304" pitchFamily="18" charset="0"/>
              </a:rPr>
              <a:t>DAC </a:t>
            </a:r>
            <a:r>
              <a:rPr lang="en-GB" sz="2200" dirty="0" smtClean="0">
                <a:latin typeface="Times New Roman" panose="02020603050405020304" pitchFamily="18" charset="0"/>
                <a:cs typeface="Times New Roman" panose="02020603050405020304" pitchFamily="18" charset="0"/>
              </a:rPr>
              <a:t>(Digital Antenna Controller) Systems Require:</a:t>
            </a:r>
            <a:endParaRPr lang="en-GB" sz="2200" dirty="0">
              <a:latin typeface="Times New Roman" panose="02020603050405020304" pitchFamily="18" charset="0"/>
              <a:cs typeface="Times New Roman" panose="02020603050405020304" pitchFamily="18" charset="0"/>
            </a:endParaRPr>
          </a:p>
          <a:p>
            <a:pPr lvl="1"/>
            <a:r>
              <a:rPr lang="en-GB" sz="2200" dirty="0">
                <a:latin typeface="Times New Roman" panose="02020603050405020304" pitchFamily="18" charset="0"/>
                <a:cs typeface="Times New Roman" panose="02020603050405020304" pitchFamily="18" charset="0"/>
              </a:rPr>
              <a:t>External FSK </a:t>
            </a:r>
            <a:r>
              <a:rPr lang="en-GB" sz="2200" dirty="0" smtClean="0">
                <a:latin typeface="Times New Roman" panose="02020603050405020304" pitchFamily="18" charset="0"/>
                <a:cs typeface="Times New Roman" panose="02020603050405020304" pitchFamily="18" charset="0"/>
              </a:rPr>
              <a:t>Modems</a:t>
            </a:r>
            <a:endParaRPr lang="en-GB" sz="2200" dirty="0">
              <a:latin typeface="Times New Roman" panose="02020603050405020304" pitchFamily="18" charset="0"/>
              <a:cs typeface="Times New Roman" panose="02020603050405020304" pitchFamily="18" charset="0"/>
            </a:endParaRPr>
          </a:p>
          <a:p>
            <a:pPr lvl="1"/>
            <a:r>
              <a:rPr lang="en-GB" sz="2200" dirty="0">
                <a:latin typeface="Times New Roman" panose="02020603050405020304" pitchFamily="18" charset="0"/>
                <a:cs typeface="Times New Roman" panose="02020603050405020304" pitchFamily="18" charset="0"/>
              </a:rPr>
              <a:t>Terminal Mounting Strip</a:t>
            </a:r>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5</a:t>
            </a:fld>
            <a:endParaRPr lang="en-US" dirty="0"/>
          </a:p>
        </p:txBody>
      </p:sp>
      <p:pic>
        <p:nvPicPr>
          <p:cNvPr id="3077" name="Picture 5" descr="C:\Users\rick.perkins\Desktop\rick's-web-version\SeaTel GX60 html IMA\IMA\html\g\lapto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336" y="2935490"/>
            <a:ext cx="1860550" cy="1604963"/>
          </a:xfrm>
          <a:prstGeom prst="rect">
            <a:avLst/>
          </a:prstGeom>
          <a:noFill/>
          <a:extLst>
            <a:ext uri="{909E8E84-426E-40DD-AFC4-6F175D3DCCD1}">
              <a14:hiddenFill xmlns:a14="http://schemas.microsoft.com/office/drawing/2010/main">
                <a:solidFill>
                  <a:srgbClr val="FFFFFF"/>
                </a:solidFill>
              </a14:hiddenFill>
            </a:ext>
          </a:extLst>
        </p:spPr>
      </p:pic>
      <p:sp>
        <p:nvSpPr>
          <p:cNvPr id="20" name="Left Bracket 19"/>
          <p:cNvSpPr/>
          <p:nvPr/>
        </p:nvSpPr>
        <p:spPr bwMode="auto">
          <a:xfrm rot="16200000">
            <a:off x="6308530" y="3036451"/>
            <a:ext cx="576064" cy="6257707"/>
          </a:xfrm>
          <a:prstGeom prst="leftBracket">
            <a:avLst>
              <a:gd name="adj" fmla="val 59590"/>
            </a:avLst>
          </a:prstGeom>
          <a:noFill/>
          <a:ln w="38100" cap="flat" cmpd="sng" algn="ctr">
            <a:solidFill>
              <a:srgbClr val="000000"/>
            </a:solidFill>
            <a:prstDash val="solid"/>
            <a:round/>
            <a:headEnd type="none" w="med" len="med"/>
            <a:tailEnd type="none" w="med" len="med"/>
          </a:ln>
          <a:effectLst/>
        </p:spPr>
        <p:txBody>
          <a:bodyPr rtlCol="0" anchor="ctr"/>
          <a:lstStyle/>
          <a:p>
            <a:pPr algn="ctr"/>
            <a:endParaRPr lang="en-GB"/>
          </a:p>
        </p:txBody>
      </p:sp>
      <p:sp>
        <p:nvSpPr>
          <p:cNvPr id="21" name="Left Bracket 20"/>
          <p:cNvSpPr/>
          <p:nvPr/>
        </p:nvSpPr>
        <p:spPr bwMode="auto">
          <a:xfrm rot="16200000">
            <a:off x="8704892" y="5428618"/>
            <a:ext cx="292223" cy="1477557"/>
          </a:xfrm>
          <a:prstGeom prst="leftBracket">
            <a:avLst>
              <a:gd name="adj" fmla="val 59590"/>
            </a:avLst>
          </a:prstGeom>
          <a:noFill/>
          <a:ln w="38100" cap="flat" cmpd="sng" algn="ctr">
            <a:solidFill>
              <a:srgbClr val="000000"/>
            </a:solidFill>
            <a:prstDash val="solid"/>
            <a:round/>
            <a:headEnd type="none" w="med" len="med"/>
            <a:tailEnd type="none" w="med" len="med"/>
          </a:ln>
          <a:effectLst/>
        </p:spPr>
        <p:txBody>
          <a:bodyPr rtlCol="0" anchor="ctr"/>
          <a:lstStyle/>
          <a:p>
            <a:pPr algn="ctr"/>
            <a:endParaRPr lang="en-GB"/>
          </a:p>
        </p:txBody>
      </p:sp>
      <p:pic>
        <p:nvPicPr>
          <p:cNvPr id="18" name="Picture 14" descr="http://rocketdock.com/images/screenshots/up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0784" y="5517232"/>
            <a:ext cx="629260" cy="629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ick.perkins\Desktop\rick's-web-version\1_SeaTel\Arbitrator\VSAT\Rick's working on\Vsat Arbitrator\05_Arbitrator_SeaTel_VSAT_Configuration_RevA\html\g\da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981"/>
          <a:stretch/>
        </p:blipFill>
        <p:spPr bwMode="auto">
          <a:xfrm>
            <a:off x="4943873" y="3901770"/>
            <a:ext cx="3528067" cy="10287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urved Connector 12"/>
          <p:cNvCxnSpPr/>
          <p:nvPr/>
        </p:nvCxnSpPr>
        <p:spPr bwMode="auto">
          <a:xfrm flipV="1">
            <a:off x="7680176" y="4083536"/>
            <a:ext cx="997994" cy="456916"/>
          </a:xfrm>
          <a:prstGeom prst="curvedConnector3">
            <a:avLst>
              <a:gd name="adj1" fmla="val 6097"/>
            </a:avLst>
          </a:prstGeom>
          <a:noFill/>
          <a:ln w="38100" cap="flat" cmpd="sng" algn="ctr">
            <a:solidFill>
              <a:srgbClr val="FFFF00"/>
            </a:solidFill>
            <a:prstDash val="solid"/>
            <a:round/>
            <a:headEnd type="none" w="med" len="med"/>
            <a:tailEnd type="none" w="med" len="med"/>
          </a:ln>
          <a:effectLst/>
        </p:spPr>
      </p:cxnSp>
      <p:cxnSp>
        <p:nvCxnSpPr>
          <p:cNvPr id="24" name="Straight Connector 23"/>
          <p:cNvCxnSpPr>
            <a:stCxn id="21" idx="0"/>
          </p:cNvCxnSpPr>
          <p:nvPr/>
        </p:nvCxnSpPr>
        <p:spPr bwMode="auto">
          <a:xfrm flipV="1">
            <a:off x="8112224" y="4869160"/>
            <a:ext cx="0" cy="1152124"/>
          </a:xfrm>
          <a:prstGeom prst="line">
            <a:avLst/>
          </a:prstGeom>
          <a:noFill/>
          <a:ln w="381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flipV="1">
            <a:off x="6596562" y="4869160"/>
            <a:ext cx="2308" cy="669942"/>
          </a:xfrm>
          <a:prstGeom prst="line">
            <a:avLst/>
          </a:prstGeom>
          <a:noFill/>
          <a:ln w="38100" cap="flat" cmpd="sng" algn="ctr">
            <a:solidFill>
              <a:srgbClr val="00B050"/>
            </a:solidFill>
            <a:prstDash val="solid"/>
            <a:round/>
            <a:headEnd type="none" w="med" len="med"/>
            <a:tailEnd type="none" w="med" len="med"/>
          </a:ln>
          <a:effectLst/>
        </p:spPr>
      </p:cxnSp>
      <p:grpSp>
        <p:nvGrpSpPr>
          <p:cNvPr id="1038" name="Group 1037"/>
          <p:cNvGrpSpPr/>
          <p:nvPr/>
        </p:nvGrpSpPr>
        <p:grpSpPr>
          <a:xfrm>
            <a:off x="6240016" y="4869161"/>
            <a:ext cx="864096" cy="1444351"/>
            <a:chOff x="4716016" y="4869160"/>
            <a:chExt cx="864096" cy="1444351"/>
          </a:xfrm>
        </p:grpSpPr>
        <p:cxnSp>
          <p:nvCxnSpPr>
            <p:cNvPr id="1033" name="Straight Connector 1032"/>
            <p:cNvCxnSpPr/>
            <p:nvPr/>
          </p:nvCxnSpPr>
          <p:spPr bwMode="auto">
            <a:xfrm>
              <a:off x="4716016" y="6012027"/>
              <a:ext cx="0" cy="301484"/>
            </a:xfrm>
            <a:prstGeom prst="line">
              <a:avLst/>
            </a:prstGeom>
            <a:noFill/>
            <a:ln w="38100" cap="flat" cmpd="sng" algn="ctr">
              <a:solidFill>
                <a:srgbClr val="00A4F2"/>
              </a:solidFill>
              <a:prstDash val="solid"/>
              <a:round/>
              <a:headEnd type="none" w="med" len="med"/>
              <a:tailEnd type="none" w="med" len="med"/>
            </a:ln>
            <a:effectLst/>
          </p:spPr>
        </p:cxnSp>
        <p:cxnSp>
          <p:nvCxnSpPr>
            <p:cNvPr id="1035" name="Straight Connector 1034"/>
            <p:cNvCxnSpPr/>
            <p:nvPr/>
          </p:nvCxnSpPr>
          <p:spPr bwMode="auto">
            <a:xfrm>
              <a:off x="4716016" y="6313507"/>
              <a:ext cx="864096" cy="0"/>
            </a:xfrm>
            <a:prstGeom prst="line">
              <a:avLst/>
            </a:prstGeom>
            <a:noFill/>
            <a:ln w="38100" cap="flat" cmpd="sng" algn="ctr">
              <a:solidFill>
                <a:srgbClr val="00A4F2"/>
              </a:solidFill>
              <a:prstDash val="solid"/>
              <a:round/>
              <a:headEnd type="none" w="med" len="med"/>
              <a:tailEnd type="none" w="med" len="med"/>
            </a:ln>
            <a:effectLst/>
          </p:spPr>
        </p:cxnSp>
        <p:cxnSp>
          <p:nvCxnSpPr>
            <p:cNvPr id="1037" name="Straight Connector 1036"/>
            <p:cNvCxnSpPr/>
            <p:nvPr/>
          </p:nvCxnSpPr>
          <p:spPr bwMode="auto">
            <a:xfrm flipV="1">
              <a:off x="5580112" y="4869160"/>
              <a:ext cx="0" cy="1444347"/>
            </a:xfrm>
            <a:prstGeom prst="line">
              <a:avLst/>
            </a:prstGeom>
            <a:noFill/>
            <a:ln w="38100" cap="flat" cmpd="sng" algn="ctr">
              <a:solidFill>
                <a:srgbClr val="00A4F2"/>
              </a:solidFill>
              <a:prstDash val="solid"/>
              <a:round/>
              <a:headEnd type="none" w="med" len="med"/>
              <a:tailEnd type="none" w="med" len="med"/>
            </a:ln>
            <a:effectLst/>
          </p:spPr>
        </p:cxnSp>
      </p:grpSp>
      <p:pic>
        <p:nvPicPr>
          <p:cNvPr id="27" name="Picture 2" descr="C:\Users\rick.perkins\Desktop\rick's-web-version\1_SeaTel\VSAT_Large\Rick's working on\xx97 training\full dom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7726" b="14957"/>
          <a:stretch/>
        </p:blipFill>
        <p:spPr bwMode="auto">
          <a:xfrm>
            <a:off x="1812441" y="2708920"/>
            <a:ext cx="2939058" cy="352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down)">
                                      <p:cBhvr>
                                        <p:cTn id="7" dur="500"/>
                                        <p:tgtEl>
                                          <p:spTgt spid="10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000"/>
                                        <p:tgtEl>
                                          <p:spTgt spid="2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2000"/>
                                        <p:tgtEl>
                                          <p:spTgt spid="21"/>
                                        </p:tgtEl>
                                      </p:cBhvr>
                                    </p:animEffect>
                                  </p:childTnLst>
                                </p:cTn>
                              </p:par>
                            </p:childTnLst>
                          </p:cTn>
                        </p:par>
                        <p:par>
                          <p:cTn id="23" fill="hold">
                            <p:stCondLst>
                              <p:cond delay="5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3077"/>
                                        </p:tgtEl>
                                        <p:attrNameLst>
                                          <p:attrName>style.visibility</p:attrName>
                                        </p:attrNameLst>
                                      </p:cBhvr>
                                      <p:to>
                                        <p:strVal val="visible"/>
                                      </p:to>
                                    </p:set>
                                    <p:animEffect transition="in" filter="fade">
                                      <p:cBhvr>
                                        <p:cTn id="30" dur="2000"/>
                                        <p:tgtEl>
                                          <p:spTgt spid="3077"/>
                                        </p:tgtEl>
                                      </p:cBhvr>
                                    </p:animEffect>
                                  </p:childTnLst>
                                </p:cTn>
                              </p:par>
                            </p:childTnLst>
                          </p:cTn>
                        </p:par>
                        <p:par>
                          <p:cTn id="31" fill="hold">
                            <p:stCondLst>
                              <p:cond delay="7500"/>
                            </p:stCondLst>
                            <p:childTnLst>
                              <p:par>
                                <p:cTn id="32" presetID="2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000"/>
                                        <p:tgtEl>
                                          <p:spTgt spid="13"/>
                                        </p:tgtEl>
                                      </p:cBhvr>
                                    </p:animEffect>
                                  </p:childTnLst>
                                </p:cTn>
                              </p:par>
                            </p:childTnLst>
                          </p:cTn>
                        </p:par>
                        <p:par>
                          <p:cTn id="35" fill="hold">
                            <p:stCondLst>
                              <p:cond delay="9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5" y="342128"/>
            <a:ext cx="11748052" cy="460860"/>
          </a:xfrm>
        </p:spPr>
        <p:txBody>
          <a:bodyPr>
            <a:noAutofit/>
          </a:bodyPr>
          <a:lstStyle/>
          <a:p>
            <a:pPr algn="ctr"/>
            <a:r>
              <a:rPr lang="en-AU" sz="3600" dirty="0" smtClean="0">
                <a:latin typeface="Times New Roman" panose="02020603050405020304" pitchFamily="18" charset="0"/>
                <a:cs typeface="Times New Roman" panose="02020603050405020304" pitchFamily="18" charset="0"/>
              </a:rPr>
              <a:t>9711IMA (Integrated Marine Antenna) Series Introduction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51722"/>
            <a:ext cx="10515600" cy="5287617"/>
          </a:xfrm>
        </p:spPr>
        <p:txBody>
          <a:bodyPr>
            <a:noAutofit/>
          </a:bodyPr>
          <a:lstStyle/>
          <a:p>
            <a:pPr lvl="0"/>
            <a:r>
              <a:rPr lang="en-AU" sz="2200" dirty="0">
                <a:latin typeface="Times New Roman" pitchFamily="18" charset="0"/>
                <a:cs typeface="Times New Roman" pitchFamily="18" charset="0"/>
              </a:rPr>
              <a:t>The 9711IMA is a 3-axis stabilized antenna </a:t>
            </a:r>
            <a:r>
              <a:rPr lang="en-AU" sz="2200" dirty="0" smtClean="0">
                <a:latin typeface="Times New Roman" pitchFamily="18" charset="0"/>
                <a:cs typeface="Times New Roman" pitchFamily="18" charset="0"/>
              </a:rPr>
              <a:t>system </a:t>
            </a:r>
            <a:r>
              <a:rPr lang="en-AU" sz="2200" dirty="0">
                <a:latin typeface="Times New Roman" pitchFamily="18" charset="0"/>
                <a:cs typeface="Times New Roman" pitchFamily="18" charset="0"/>
              </a:rPr>
              <a:t>compatible with C-Band and Ku-Band satellites.</a:t>
            </a:r>
          </a:p>
          <a:p>
            <a:pPr lvl="0"/>
            <a:r>
              <a:rPr lang="en-AU" sz="2200" dirty="0">
                <a:latin typeface="Times New Roman" pitchFamily="18" charset="0"/>
                <a:cs typeface="Times New Roman" pitchFamily="18" charset="0"/>
              </a:rPr>
              <a:t>These antennas are based on the older 9711 systems.</a:t>
            </a:r>
          </a:p>
          <a:p>
            <a:pPr lvl="0"/>
            <a:r>
              <a:rPr lang="en-AU" sz="2200" dirty="0">
                <a:latin typeface="Times New Roman" pitchFamily="18" charset="0"/>
                <a:cs typeface="Times New Roman" pitchFamily="18" charset="0"/>
              </a:rPr>
              <a:t>The 9711IMA version is fitted with the IMA </a:t>
            </a:r>
            <a:r>
              <a:rPr lang="en-AU" sz="2200" dirty="0" smtClean="0">
                <a:latin typeface="Times New Roman" pitchFamily="18" charset="0"/>
                <a:cs typeface="Times New Roman" pitchFamily="18" charset="0"/>
              </a:rPr>
              <a:t>electronics, (MK3), </a:t>
            </a:r>
            <a:r>
              <a:rPr lang="en-AU" sz="2200" dirty="0">
                <a:latin typeface="Times New Roman" pitchFamily="18" charset="0"/>
                <a:cs typeface="Times New Roman" pitchFamily="18" charset="0"/>
              </a:rPr>
              <a:t>which </a:t>
            </a:r>
            <a:r>
              <a:rPr lang="en-AU" sz="2200" dirty="0" smtClean="0">
                <a:latin typeface="Times New Roman" pitchFamily="18" charset="0"/>
                <a:cs typeface="Times New Roman" pitchFamily="18" charset="0"/>
              </a:rPr>
              <a:t>were also introduced </a:t>
            </a:r>
            <a:r>
              <a:rPr lang="en-AU" sz="2200" dirty="0">
                <a:latin typeface="Times New Roman" pitchFamily="18" charset="0"/>
                <a:cs typeface="Times New Roman" pitchFamily="18" charset="0"/>
              </a:rPr>
              <a:t>on the </a:t>
            </a:r>
            <a:r>
              <a:rPr lang="en-AU" sz="2200" dirty="0" smtClean="0">
                <a:latin typeface="Times New Roman" pitchFamily="18" charset="0"/>
                <a:cs typeface="Times New Roman" pitchFamily="18" charset="0"/>
              </a:rPr>
              <a:t>xx12 series </a:t>
            </a:r>
            <a:r>
              <a:rPr lang="en-AU" sz="2200" dirty="0">
                <a:latin typeface="Times New Roman" pitchFamily="18" charset="0"/>
                <a:cs typeface="Times New Roman" pitchFamily="18" charset="0"/>
              </a:rPr>
              <a:t>VSAT </a:t>
            </a:r>
            <a:r>
              <a:rPr lang="en-AU" sz="2200" dirty="0" smtClean="0">
                <a:latin typeface="Times New Roman" pitchFamily="18" charset="0"/>
                <a:cs typeface="Times New Roman" pitchFamily="18" charset="0"/>
              </a:rPr>
              <a:t>antennas (4012, 5012, 6012).</a:t>
            </a:r>
            <a:endParaRPr lang="en-AU" sz="2200" dirty="0">
              <a:latin typeface="Times New Roman" pitchFamily="18" charset="0"/>
              <a:cs typeface="Times New Roman" pitchFamily="18" charset="0"/>
            </a:endParaRPr>
          </a:p>
          <a:p>
            <a:pPr lvl="0"/>
            <a:r>
              <a:rPr lang="en-AU" sz="2200" dirty="0">
                <a:latin typeface="Times New Roman" pitchFamily="18" charset="0"/>
                <a:cs typeface="Times New Roman" pitchFamily="18" charset="0"/>
              </a:rPr>
              <a:t>With the IMA electronics the following parts have been removed/ replaced.</a:t>
            </a:r>
          </a:p>
          <a:p>
            <a:pPr marL="652463" lvl="1" indent="-195263"/>
            <a:r>
              <a:rPr lang="en-AU" sz="2200" dirty="0" smtClean="0">
                <a:latin typeface="Times New Roman" pitchFamily="18" charset="0"/>
                <a:cs typeface="Times New Roman" pitchFamily="18" charset="0"/>
              </a:rPr>
              <a:t>The PCU was replaced </a:t>
            </a:r>
            <a:r>
              <a:rPr lang="en-AU" sz="2200" dirty="0">
                <a:latin typeface="Times New Roman" pitchFamily="18" charset="0"/>
                <a:cs typeface="Times New Roman" pitchFamily="18" charset="0"/>
              </a:rPr>
              <a:t>with </a:t>
            </a:r>
            <a:r>
              <a:rPr lang="en-AU" sz="2200" dirty="0" smtClean="0">
                <a:latin typeface="Times New Roman" pitchFamily="18" charset="0"/>
                <a:cs typeface="Times New Roman" pitchFamily="18" charset="0"/>
              </a:rPr>
              <a:t>the ICU</a:t>
            </a:r>
            <a:endParaRPr lang="en-AU" sz="2200" dirty="0">
              <a:latin typeface="Times New Roman" pitchFamily="18" charset="0"/>
              <a:cs typeface="Times New Roman" pitchFamily="18" charset="0"/>
            </a:endParaRPr>
          </a:p>
          <a:p>
            <a:pPr marL="652463" lvl="1" indent="-195263"/>
            <a:r>
              <a:rPr lang="en-AU" sz="2200" dirty="0" smtClean="0">
                <a:latin typeface="Times New Roman" pitchFamily="18" charset="0"/>
                <a:cs typeface="Times New Roman" pitchFamily="18" charset="0"/>
              </a:rPr>
              <a:t>The DAC was replaced </a:t>
            </a:r>
            <a:r>
              <a:rPr lang="en-AU" sz="2200" dirty="0">
                <a:latin typeface="Times New Roman" pitchFamily="18" charset="0"/>
                <a:cs typeface="Times New Roman" pitchFamily="18" charset="0"/>
              </a:rPr>
              <a:t>with </a:t>
            </a:r>
            <a:r>
              <a:rPr lang="en-AU" sz="2200" dirty="0" smtClean="0">
                <a:latin typeface="Times New Roman" pitchFamily="18" charset="0"/>
                <a:cs typeface="Times New Roman" pitchFamily="18" charset="0"/>
              </a:rPr>
              <a:t>the MXP</a:t>
            </a:r>
            <a:endParaRPr lang="en-AU" sz="2200" dirty="0">
              <a:latin typeface="Times New Roman" pitchFamily="18" charset="0"/>
              <a:cs typeface="Times New Roman" pitchFamily="18" charset="0"/>
            </a:endParaRPr>
          </a:p>
          <a:p>
            <a:pPr marL="652463" lvl="1" indent="-195263"/>
            <a:r>
              <a:rPr lang="en-AU" sz="2200" dirty="0">
                <a:latin typeface="Times New Roman" pitchFamily="18" charset="0"/>
                <a:cs typeface="Times New Roman" pitchFamily="18" charset="0"/>
              </a:rPr>
              <a:t>Both </a:t>
            </a:r>
            <a:r>
              <a:rPr lang="en-AU" sz="2200" dirty="0" smtClean="0">
                <a:latin typeface="Times New Roman" pitchFamily="18" charset="0"/>
                <a:cs typeface="Times New Roman" pitchFamily="18" charset="0"/>
              </a:rPr>
              <a:t>C-Band </a:t>
            </a:r>
            <a:r>
              <a:rPr lang="en-AU" sz="2200" dirty="0">
                <a:latin typeface="Times New Roman" pitchFamily="18" charset="0"/>
                <a:cs typeface="Times New Roman" pitchFamily="18" charset="0"/>
              </a:rPr>
              <a:t>and </a:t>
            </a:r>
            <a:r>
              <a:rPr lang="en-AU" sz="2200" dirty="0" smtClean="0">
                <a:latin typeface="Times New Roman" pitchFamily="18" charset="0"/>
                <a:cs typeface="Times New Roman" pitchFamily="18" charset="0"/>
              </a:rPr>
              <a:t>Ku-Band feeds </a:t>
            </a:r>
            <a:r>
              <a:rPr lang="en-AU" sz="2200" dirty="0">
                <a:latin typeface="Times New Roman" pitchFamily="18" charset="0"/>
                <a:cs typeface="Times New Roman" pitchFamily="18" charset="0"/>
              </a:rPr>
              <a:t>are </a:t>
            </a:r>
            <a:r>
              <a:rPr lang="en-AU" sz="2200" dirty="0" smtClean="0">
                <a:latin typeface="Times New Roman" pitchFamily="18" charset="0"/>
                <a:cs typeface="Times New Roman" pitchFamily="18" charset="0"/>
              </a:rPr>
              <a:t>mounted on reflector feed assembly</a:t>
            </a:r>
            <a:endParaRPr lang="en-AU" sz="2200" dirty="0">
              <a:latin typeface="Times New Roman" pitchFamily="18" charset="0"/>
              <a:cs typeface="Times New Roman" pitchFamily="18" charset="0"/>
            </a:endParaRPr>
          </a:p>
          <a:p>
            <a:r>
              <a:rPr lang="en-AU" sz="2200" dirty="0">
                <a:latin typeface="Times New Roman" pitchFamily="18" charset="0"/>
                <a:cs typeface="Times New Roman" pitchFamily="18" charset="0"/>
              </a:rPr>
              <a:t>The </a:t>
            </a:r>
            <a:r>
              <a:rPr lang="en-AU" sz="2200" dirty="0" smtClean="0">
                <a:latin typeface="Times New Roman" pitchFamily="18" charset="0"/>
                <a:cs typeface="Times New Roman" pitchFamily="18" charset="0"/>
              </a:rPr>
              <a:t>C-Band feed assembly </a:t>
            </a:r>
            <a:r>
              <a:rPr lang="en-AU" sz="2200" dirty="0">
                <a:latin typeface="Times New Roman" pitchFamily="18" charset="0"/>
                <a:cs typeface="Times New Roman" pitchFamily="18" charset="0"/>
              </a:rPr>
              <a:t>is Circular/Linear switchable</a:t>
            </a:r>
          </a:p>
          <a:p>
            <a:r>
              <a:rPr lang="en-AU" sz="2200" dirty="0" smtClean="0">
                <a:latin typeface="Times New Roman" pitchFamily="18" charset="0"/>
                <a:cs typeface="Times New Roman" pitchFamily="18" charset="0"/>
              </a:rPr>
              <a:t>Ku-Band feed assembly </a:t>
            </a:r>
            <a:r>
              <a:rPr lang="en-AU" sz="2200" dirty="0">
                <a:latin typeface="Times New Roman" pitchFamily="18" charset="0"/>
                <a:cs typeface="Times New Roman" pitchFamily="18" charset="0"/>
              </a:rPr>
              <a:t>is </a:t>
            </a:r>
            <a:r>
              <a:rPr lang="en-AU" sz="2200" dirty="0" smtClean="0">
                <a:latin typeface="Times New Roman" pitchFamily="18" charset="0"/>
                <a:cs typeface="Times New Roman" pitchFamily="18" charset="0"/>
              </a:rPr>
              <a:t>Co-pol </a:t>
            </a:r>
            <a:r>
              <a:rPr lang="en-AU" sz="2200" dirty="0">
                <a:latin typeface="Times New Roman" pitchFamily="18" charset="0"/>
                <a:cs typeface="Times New Roman" pitchFamily="18" charset="0"/>
              </a:rPr>
              <a:t>and </a:t>
            </a:r>
            <a:r>
              <a:rPr lang="en-AU" sz="2200" dirty="0" smtClean="0">
                <a:latin typeface="Times New Roman" pitchFamily="18" charset="0"/>
                <a:cs typeface="Times New Roman" pitchFamily="18" charset="0"/>
              </a:rPr>
              <a:t>Cross-pol </a:t>
            </a:r>
            <a:r>
              <a:rPr lang="en-AU" sz="2200" dirty="0">
                <a:latin typeface="Times New Roman" pitchFamily="18" charset="0"/>
                <a:cs typeface="Times New Roman" pitchFamily="18" charset="0"/>
              </a:rPr>
              <a:t>switchable</a:t>
            </a:r>
          </a:p>
          <a:p>
            <a:pPr lvl="0"/>
            <a:r>
              <a:rPr lang="en-AU" sz="2200" dirty="0">
                <a:latin typeface="Times New Roman" pitchFamily="18" charset="0"/>
                <a:cs typeface="Times New Roman" pitchFamily="18" charset="0"/>
              </a:rPr>
              <a:t>Switching between </a:t>
            </a:r>
            <a:r>
              <a:rPr lang="en-AU" sz="2200" dirty="0" smtClean="0">
                <a:latin typeface="Times New Roman" pitchFamily="18" charset="0"/>
                <a:cs typeface="Times New Roman" pitchFamily="18" charset="0"/>
              </a:rPr>
              <a:t>C-Band </a:t>
            </a:r>
            <a:r>
              <a:rPr lang="en-AU" sz="2200" dirty="0">
                <a:latin typeface="Times New Roman" pitchFamily="18" charset="0"/>
                <a:cs typeface="Times New Roman" pitchFamily="18" charset="0"/>
              </a:rPr>
              <a:t>and </a:t>
            </a:r>
            <a:r>
              <a:rPr lang="en-AU" sz="2200" dirty="0" smtClean="0">
                <a:latin typeface="Times New Roman" pitchFamily="18" charset="0"/>
                <a:cs typeface="Times New Roman" pitchFamily="18" charset="0"/>
              </a:rPr>
              <a:t>Ku-Band </a:t>
            </a:r>
            <a:r>
              <a:rPr lang="en-AU" sz="2200" dirty="0">
                <a:latin typeface="Times New Roman" pitchFamily="18" charset="0"/>
                <a:cs typeface="Times New Roman" pitchFamily="18" charset="0"/>
              </a:rPr>
              <a:t>is controlled via the MXP and ICU.</a:t>
            </a:r>
          </a:p>
          <a:p>
            <a:pPr lvl="0"/>
            <a:r>
              <a:rPr lang="en-AU" sz="2200" dirty="0">
                <a:latin typeface="Times New Roman" pitchFamily="18" charset="0"/>
                <a:cs typeface="Times New Roman" pitchFamily="18" charset="0"/>
              </a:rPr>
              <a:t>All systems are supplied with a MXP.</a:t>
            </a:r>
          </a:p>
          <a:p>
            <a:endParaRPr lang="en-US" sz="2000" dirty="0"/>
          </a:p>
        </p:txBody>
      </p:sp>
    </p:spTree>
    <p:extLst>
      <p:ext uri="{BB962C8B-B14F-4D97-AF65-F5344CB8AC3E}">
        <p14:creationId xmlns:p14="http://schemas.microsoft.com/office/powerpoint/2010/main" val="207673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eft Bracket 22"/>
          <p:cNvSpPr/>
          <p:nvPr/>
        </p:nvSpPr>
        <p:spPr bwMode="auto">
          <a:xfrm rot="16200000">
            <a:off x="3992899" y="5360440"/>
            <a:ext cx="310742" cy="1303177"/>
          </a:xfrm>
          <a:prstGeom prst="leftBracket">
            <a:avLst>
              <a:gd name="adj" fmla="val 59590"/>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lang="en-GB"/>
          </a:p>
        </p:txBody>
      </p:sp>
      <p:sp>
        <p:nvSpPr>
          <p:cNvPr id="10" name="Left Bracket 9"/>
          <p:cNvSpPr/>
          <p:nvPr/>
        </p:nvSpPr>
        <p:spPr bwMode="auto">
          <a:xfrm rot="16200000">
            <a:off x="4610218" y="4755720"/>
            <a:ext cx="436240" cy="2679343"/>
          </a:xfrm>
          <a:prstGeom prst="leftBracket">
            <a:avLst>
              <a:gd name="adj" fmla="val 59590"/>
            </a:avLst>
          </a:prstGeom>
          <a:noFill/>
          <a:ln w="38100" cap="flat" cmpd="sng" algn="ctr">
            <a:solidFill>
              <a:srgbClr val="00B050"/>
            </a:solidFill>
            <a:prstDash val="solid"/>
            <a:round/>
            <a:headEnd type="none" w="med" len="med"/>
            <a:tailEnd type="none" w="med" len="med"/>
          </a:ln>
          <a:effectLst/>
        </p:spPr>
        <p:txBody>
          <a:bodyPr rtlCol="0" anchor="ctr"/>
          <a:lstStyle/>
          <a:p>
            <a:pPr algn="ctr"/>
            <a:endParaRPr lang="en-GB"/>
          </a:p>
        </p:txBody>
      </p:sp>
      <p:sp>
        <p:nvSpPr>
          <p:cNvPr id="2" name="Title 1"/>
          <p:cNvSpPr>
            <a:spLocks noGrp="1"/>
          </p:cNvSpPr>
          <p:nvPr>
            <p:ph type="title"/>
          </p:nvPr>
        </p:nvSpPr>
        <p:spPr>
          <a:xfrm>
            <a:off x="775252" y="347870"/>
            <a:ext cx="10048461" cy="626165"/>
          </a:xfrm>
        </p:spPr>
        <p:txBody>
          <a:bodyPr>
            <a:normAutofit fontScale="90000"/>
          </a:bodyPr>
          <a:lstStyle/>
          <a:p>
            <a:r>
              <a:rPr lang="en-GB" sz="2700" dirty="0" smtClean="0">
                <a:latin typeface="Times New Roman" panose="02020603050405020304" pitchFamily="18" charset="0"/>
                <a:cs typeface="Times New Roman" panose="02020603050405020304" pitchFamily="18" charset="0"/>
              </a:rPr>
              <a:t/>
            </a:r>
            <a:br>
              <a:rPr lang="en-GB" sz="2700" dirty="0" smtClean="0">
                <a:latin typeface="Times New Roman" panose="02020603050405020304" pitchFamily="18" charset="0"/>
                <a:cs typeface="Times New Roman" panose="02020603050405020304" pitchFamily="18" charset="0"/>
              </a:rPr>
            </a:br>
            <a:r>
              <a:rPr lang="en-GB" sz="2700" dirty="0" smtClean="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MXP – ICU </a:t>
            </a:r>
            <a:r>
              <a:rPr lang="en-GB" sz="4000" dirty="0">
                <a:latin typeface="Times New Roman" panose="02020603050405020304" pitchFamily="18" charset="0"/>
                <a:cs typeface="Times New Roman" panose="02020603050405020304" pitchFamily="18" charset="0"/>
              </a:rPr>
              <a:t>Based Antenna </a:t>
            </a:r>
            <a:r>
              <a:rPr lang="en-GB" sz="4000" dirty="0" smtClean="0">
                <a:latin typeface="Times New Roman" panose="02020603050405020304" pitchFamily="18" charset="0"/>
                <a:cs typeface="Times New Roman" panose="02020603050405020304" pitchFamily="18" charset="0"/>
              </a:rPr>
              <a:t>Systems</a:t>
            </a:r>
            <a:r>
              <a:rPr lang="en-GB" sz="4000" dirty="0">
                <a:latin typeface="Times New Roman" panose="02020603050405020304" pitchFamily="18" charset="0"/>
                <a:cs typeface="Times New Roman" panose="02020603050405020304" pitchFamily="18" charset="0"/>
              </a:rPr>
              <a:t/>
            </a:r>
            <a:br>
              <a:rPr lang="en-GB" sz="4000" dirty="0">
                <a:latin typeface="Times New Roman" panose="02020603050405020304" pitchFamily="18" charset="0"/>
                <a:cs typeface="Times New Roman" panose="02020603050405020304" pitchFamily="18" charset="0"/>
              </a:rPr>
            </a:br>
            <a:endParaRPr lang="en-GB"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94514" y="1051185"/>
            <a:ext cx="6483928" cy="2423535"/>
          </a:xfrm>
        </p:spPr>
        <p:txBody>
          <a:bodyPr>
            <a:noAutofit/>
          </a:bodyPr>
          <a:lstStyle/>
          <a:p>
            <a:r>
              <a:rPr lang="en-GB" sz="1800" dirty="0">
                <a:latin typeface="Times New Roman" panose="02020603050405020304" pitchFamily="18" charset="0"/>
                <a:cs typeface="Times New Roman" panose="02020603050405020304" pitchFamily="18" charset="0"/>
              </a:rPr>
              <a:t>MXP </a:t>
            </a:r>
            <a:r>
              <a:rPr lang="en-GB" sz="1800" dirty="0" smtClean="0">
                <a:latin typeface="Times New Roman" panose="02020603050405020304" pitchFamily="18" charset="0"/>
                <a:cs typeface="Times New Roman" panose="02020603050405020304" pitchFamily="18" charset="0"/>
              </a:rPr>
              <a:t> (Media Exchange Point) communicates with the ICU Antenna </a:t>
            </a:r>
            <a:r>
              <a:rPr lang="en-GB" sz="1800" dirty="0">
                <a:latin typeface="Times New Roman" panose="02020603050405020304" pitchFamily="18" charset="0"/>
                <a:cs typeface="Times New Roman" panose="02020603050405020304" pitchFamily="18" charset="0"/>
              </a:rPr>
              <a:t>Controller</a:t>
            </a:r>
          </a:p>
          <a:p>
            <a:r>
              <a:rPr lang="en-GB" sz="1800" dirty="0">
                <a:latin typeface="Times New Roman" panose="02020603050405020304" pitchFamily="18" charset="0"/>
                <a:cs typeface="Times New Roman" panose="02020603050405020304" pitchFamily="18" charset="0"/>
              </a:rPr>
              <a:t>EOC (Ethernet- Over-Coax) </a:t>
            </a:r>
            <a:r>
              <a:rPr lang="en-GB" sz="1800" dirty="0" smtClean="0">
                <a:latin typeface="Times New Roman" panose="02020603050405020304" pitchFamily="18" charset="0"/>
                <a:cs typeface="Times New Roman" panose="02020603050405020304" pitchFamily="18" charset="0"/>
              </a:rPr>
              <a:t>communications </a:t>
            </a:r>
            <a:r>
              <a:rPr lang="en-GB" sz="1800" dirty="0">
                <a:latin typeface="Times New Roman" panose="02020603050405020304" pitchFamily="18" charset="0"/>
                <a:cs typeface="Times New Roman" panose="02020603050405020304" pitchFamily="18" charset="0"/>
              </a:rPr>
              <a:t>between </a:t>
            </a:r>
            <a:r>
              <a:rPr lang="en-GB" sz="1800" dirty="0" smtClean="0">
                <a:latin typeface="Times New Roman" panose="02020603050405020304" pitchFamily="18" charset="0"/>
                <a:cs typeface="Times New Roman" panose="02020603050405020304" pitchFamily="18" charset="0"/>
              </a:rPr>
              <a:t>the ADE </a:t>
            </a:r>
            <a:r>
              <a:rPr lang="en-GB" sz="1800" dirty="0">
                <a:latin typeface="Times New Roman" panose="02020603050405020304" pitchFamily="18" charset="0"/>
                <a:cs typeface="Times New Roman" panose="02020603050405020304" pitchFamily="18" charset="0"/>
              </a:rPr>
              <a:t>and BDE. </a:t>
            </a:r>
          </a:p>
          <a:p>
            <a:r>
              <a:rPr lang="en-GB" sz="1800" dirty="0">
                <a:latin typeface="Times New Roman" panose="02020603050405020304" pitchFamily="18" charset="0"/>
                <a:cs typeface="Times New Roman" panose="02020603050405020304" pitchFamily="18" charset="0"/>
              </a:rPr>
              <a:t>Ethernet </a:t>
            </a:r>
            <a:r>
              <a:rPr lang="en-GB" sz="1800" dirty="0" smtClean="0">
                <a:latin typeface="Times New Roman" panose="02020603050405020304" pitchFamily="18" charset="0"/>
                <a:cs typeface="Times New Roman" panose="02020603050405020304" pitchFamily="18" charset="0"/>
              </a:rPr>
              <a:t>or Serial Radio M&amp;C communications available</a:t>
            </a:r>
          </a:p>
          <a:p>
            <a:r>
              <a:rPr lang="en-GB" sz="1800" dirty="0" smtClean="0">
                <a:latin typeface="Times New Roman" panose="02020603050405020304" pitchFamily="18" charset="0"/>
                <a:cs typeface="Times New Roman" panose="02020603050405020304" pitchFamily="18" charset="0"/>
              </a:rPr>
              <a:t>No  Terminal Mounting Strip, (TMS), required – all HDG, mode, and Operator interfaces are direct into the MXP</a:t>
            </a:r>
            <a:endParaRPr lang="en-GB" sz="18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7</a:t>
            </a:fld>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9507" y="5589240"/>
            <a:ext cx="4536374"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rick.perkins\Desktop\rick's-web-version\SeaTel GX60 html IMA\IMA\html\g\lapto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8273" y="3449201"/>
            <a:ext cx="1860550" cy="16049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rick.perkins\Desktop\rick's-web-version\SeaTel GX60 html IMA\IMA\html\g\login-blank-no-b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03" b="19708"/>
          <a:stretch/>
        </p:blipFill>
        <p:spPr bwMode="auto">
          <a:xfrm>
            <a:off x="9576366" y="3757195"/>
            <a:ext cx="1156866" cy="517922"/>
          </a:xfrm>
          <a:prstGeom prst="rect">
            <a:avLst/>
          </a:prstGeom>
          <a:noFill/>
          <a:extLst>
            <a:ext uri="{909E8E84-426E-40DD-AFC4-6F175D3DCCD1}">
              <a14:hiddenFill xmlns:a14="http://schemas.microsoft.com/office/drawing/2010/main">
                <a:solidFill>
                  <a:srgbClr val="FFFFFF"/>
                </a:solidFill>
              </a14:hiddenFill>
            </a:ext>
          </a:extLst>
        </p:spPr>
      </p:pic>
      <p:sp>
        <p:nvSpPr>
          <p:cNvPr id="20" name="Left Bracket 19"/>
          <p:cNvSpPr/>
          <p:nvPr/>
        </p:nvSpPr>
        <p:spPr bwMode="auto">
          <a:xfrm rot="16200000">
            <a:off x="6308530" y="3036451"/>
            <a:ext cx="576064" cy="6257707"/>
          </a:xfrm>
          <a:prstGeom prst="leftBracket">
            <a:avLst>
              <a:gd name="adj" fmla="val 59590"/>
            </a:avLst>
          </a:prstGeom>
          <a:noFill/>
          <a:ln w="38100" cap="flat" cmpd="sng" algn="ctr">
            <a:solidFill>
              <a:srgbClr val="000000"/>
            </a:solidFill>
            <a:prstDash val="solid"/>
            <a:round/>
            <a:headEnd type="none" w="med" len="med"/>
            <a:tailEnd type="none" w="med" len="med"/>
          </a:ln>
          <a:effectLst/>
        </p:spPr>
        <p:txBody>
          <a:bodyPr rtlCol="0" anchor="ctr"/>
          <a:lstStyle/>
          <a:p>
            <a:pPr algn="ctr"/>
            <a:endParaRPr lang="en-GB"/>
          </a:p>
        </p:txBody>
      </p:sp>
      <p:sp>
        <p:nvSpPr>
          <p:cNvPr id="21" name="Left Bracket 20"/>
          <p:cNvSpPr/>
          <p:nvPr/>
        </p:nvSpPr>
        <p:spPr bwMode="auto">
          <a:xfrm rot="16200000">
            <a:off x="8812904" y="5536632"/>
            <a:ext cx="292223" cy="1261533"/>
          </a:xfrm>
          <a:prstGeom prst="leftBracket">
            <a:avLst>
              <a:gd name="adj" fmla="val 59590"/>
            </a:avLst>
          </a:prstGeom>
          <a:noFill/>
          <a:ln w="38100" cap="flat" cmpd="sng" algn="ctr">
            <a:solidFill>
              <a:srgbClr val="000000"/>
            </a:solidFill>
            <a:prstDash val="solid"/>
            <a:round/>
            <a:headEnd type="none" w="med" len="med"/>
            <a:tailEnd type="none" w="med" len="med"/>
          </a:ln>
          <a:effectLst/>
        </p:spPr>
        <p:txBody>
          <a:bodyPr rtlCol="0" anchor="ctr"/>
          <a:lstStyle/>
          <a:p>
            <a:pPr algn="ctr"/>
            <a:endParaRPr lang="en-GB"/>
          </a:p>
        </p:txBody>
      </p:sp>
      <p:pic>
        <p:nvPicPr>
          <p:cNvPr id="18" name="Picture 14" descr="http://rocketdock.com/images/screenshots/up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0784" y="5517232"/>
            <a:ext cx="629260" cy="6292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urved Connector 12"/>
          <p:cNvCxnSpPr/>
          <p:nvPr/>
        </p:nvCxnSpPr>
        <p:spPr bwMode="auto">
          <a:xfrm rot="5400000" flipH="1" flipV="1">
            <a:off x="8551119" y="4232693"/>
            <a:ext cx="504056" cy="1116508"/>
          </a:xfrm>
          <a:prstGeom prst="curvedConnector2">
            <a:avLst/>
          </a:prstGeom>
          <a:noFill/>
          <a:ln w="38100" cap="flat" cmpd="sng" algn="ctr">
            <a:solidFill>
              <a:srgbClr val="FFFF00"/>
            </a:solidFill>
            <a:prstDash val="solid"/>
            <a:round/>
            <a:headEnd type="none" w="med" len="med"/>
            <a:tailEnd type="none" w="med" len="med"/>
          </a:ln>
          <a:effectLst/>
        </p:spPr>
      </p:cxnSp>
      <p:pic>
        <p:nvPicPr>
          <p:cNvPr id="5122" name="Picture 2" descr="C:\Users\rick.perkins\Desktop\rick's-web-version\1_SeaTel\VSAT_Large\Rick's working on\xx97 training\full dom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7726" b="14957"/>
          <a:stretch/>
        </p:blipFill>
        <p:spPr bwMode="auto">
          <a:xfrm>
            <a:off x="1812441" y="2708920"/>
            <a:ext cx="2939058" cy="35201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rperkins\Desktop\rick's-web-version\4012 html IMA 1.05\PTI\IMA 1.05 23 April 2014\IMA_Software_1.05\g\MXP\MXP_Rear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1381" y="5153891"/>
            <a:ext cx="4476997" cy="43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2000"/>
                                        <p:tgtEl>
                                          <p:spTgt spid="2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2000"/>
                                        <p:tgtEl>
                                          <p:spTgt spid="21"/>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2000"/>
                                        <p:tgtEl>
                                          <p:spTgt spid="3077"/>
                                        </p:tgtEl>
                                      </p:cBhvr>
                                    </p:animEffect>
                                  </p:childTnLst>
                                </p:cTn>
                              </p:par>
                            </p:childTnLst>
                          </p:cTn>
                        </p:par>
                        <p:par>
                          <p:cTn id="23" fill="hold">
                            <p:stCondLst>
                              <p:cond delay="8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fade">
                                      <p:cBhvr>
                                        <p:cTn id="30" dur="2000"/>
                                        <p:tgtEl>
                                          <p:spTgt spid="3078"/>
                                        </p:tgtEl>
                                      </p:cBhvr>
                                    </p:animEffect>
                                  </p:childTnLst>
                                </p:cTn>
                              </p:par>
                            </p:childTnLst>
                          </p:cTn>
                        </p:par>
                        <p:par>
                          <p:cTn id="31" fill="hold">
                            <p:stCondLst>
                              <p:cond delay="12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1411" y="1232831"/>
            <a:ext cx="5202566" cy="517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565682" y="202980"/>
            <a:ext cx="10287848" cy="460860"/>
          </a:xfrm>
        </p:spPr>
        <p:txBody>
          <a:bodyPr>
            <a:noAutofit/>
          </a:bodyPr>
          <a:lstStyle/>
          <a:p>
            <a:r>
              <a:rPr lang="en-GB" sz="3200" dirty="0" smtClean="0">
                <a:latin typeface="Times New Roman" pitchFamily="18" charset="0"/>
                <a:cs typeface="Times New Roman" pitchFamily="18" charset="0"/>
              </a:rPr>
              <a:t>			Dual Band Antenna Systems</a:t>
            </a:r>
            <a:endParaRPr lang="en-GB" sz="3200" dirty="0">
              <a:latin typeface="Times New Roman" pitchFamily="18" charset="0"/>
              <a:cs typeface="Times New Roman" pitchFamily="18" charset="0"/>
            </a:endParaRPr>
          </a:p>
        </p:txBody>
      </p:sp>
      <p:sp>
        <p:nvSpPr>
          <p:cNvPr id="9" name="Text Placeholder 8"/>
          <p:cNvSpPr>
            <a:spLocks noGrp="1"/>
          </p:cNvSpPr>
          <p:nvPr>
            <p:ph type="body" sz="quarter" idx="13"/>
          </p:nvPr>
        </p:nvSpPr>
        <p:spPr>
          <a:xfrm>
            <a:off x="834887" y="1031324"/>
            <a:ext cx="2574236" cy="698085"/>
          </a:xfrm>
        </p:spPr>
        <p:txBody>
          <a:bodyPr>
            <a:normAutofit fontScale="92500" lnSpcReduction="10000"/>
          </a:bodyPr>
          <a:lstStyle/>
          <a:p>
            <a:r>
              <a:rPr lang="en-GB" dirty="0">
                <a:solidFill>
                  <a:schemeClr val="tx1"/>
                </a:solidFill>
                <a:latin typeface="Times New Roman" pitchFamily="18" charset="0"/>
                <a:cs typeface="Times New Roman" pitchFamily="18" charset="0"/>
              </a:rPr>
              <a:t>Dual </a:t>
            </a:r>
            <a:r>
              <a:rPr lang="en-GB" dirty="0" smtClean="0">
                <a:solidFill>
                  <a:schemeClr val="tx1"/>
                </a:solidFill>
                <a:latin typeface="Times New Roman" pitchFamily="18" charset="0"/>
                <a:cs typeface="Times New Roman" pitchFamily="18" charset="0"/>
              </a:rPr>
              <a:t>Band </a:t>
            </a:r>
            <a:r>
              <a:rPr lang="en-GB" sz="1900" dirty="0" smtClean="0">
                <a:solidFill>
                  <a:schemeClr val="tx1"/>
                </a:solidFill>
                <a:latin typeface="Times New Roman" pitchFamily="18" charset="0"/>
                <a:cs typeface="Times New Roman" pitchFamily="18" charset="0"/>
              </a:rPr>
              <a:t>9711IMA with </a:t>
            </a:r>
            <a:endParaRPr lang="en-GB" dirty="0" smtClean="0">
              <a:solidFill>
                <a:schemeClr val="tx1"/>
              </a:solidFill>
              <a:latin typeface="Times New Roman" pitchFamily="18" charset="0"/>
              <a:cs typeface="Times New Roman" pitchFamily="18" charset="0"/>
            </a:endParaRPr>
          </a:p>
          <a:p>
            <a:r>
              <a:rPr lang="en-GB" dirty="0" smtClean="0">
                <a:solidFill>
                  <a:schemeClr val="tx1"/>
                </a:solidFill>
                <a:latin typeface="Times New Roman" pitchFamily="18" charset="0"/>
                <a:cs typeface="Times New Roman" pitchFamily="18" charset="0"/>
              </a:rPr>
              <a:t>ICU and QOR </a:t>
            </a:r>
            <a:r>
              <a:rPr lang="en-GB" dirty="0">
                <a:solidFill>
                  <a:schemeClr val="tx1"/>
                </a:solidFill>
                <a:latin typeface="Times New Roman" pitchFamily="18" charset="0"/>
                <a:cs typeface="Times New Roman" pitchFamily="18" charset="0"/>
              </a:rPr>
              <a:t>switch</a:t>
            </a:r>
          </a:p>
        </p:txBody>
      </p:sp>
      <p:sp>
        <p:nvSpPr>
          <p:cNvPr id="6" name="Slide Number Placeholder 5"/>
          <p:cNvSpPr>
            <a:spLocks noGrp="1"/>
          </p:cNvSpPr>
          <p:nvPr>
            <p:ph type="sldNum" sz="quarter" idx="15"/>
          </p:nvPr>
        </p:nvSpPr>
        <p:spPr/>
        <p:txBody>
          <a:bodyPr/>
          <a:lstStyle/>
          <a:p>
            <a:pPr>
              <a:defRPr/>
            </a:pPr>
            <a:fld id="{F501EAEE-2F35-459C-BF41-795D2C41B7AB}" type="slidenum">
              <a:rPr lang="en-US" smtClean="0"/>
              <a:pPr>
                <a:defRPr/>
              </a:pPr>
              <a:t>8</a:t>
            </a:fld>
            <a:endParaRPr lang="en-US"/>
          </a:p>
        </p:txBody>
      </p:sp>
      <p:cxnSp>
        <p:nvCxnSpPr>
          <p:cNvPr id="11" name="Straight Arrow Connector 10"/>
          <p:cNvCxnSpPr/>
          <p:nvPr/>
        </p:nvCxnSpPr>
        <p:spPr bwMode="auto">
          <a:xfrm>
            <a:off x="6569765" y="1371600"/>
            <a:ext cx="725557" cy="626165"/>
          </a:xfrm>
          <a:prstGeom prst="straightConnector1">
            <a:avLst/>
          </a:prstGeom>
          <a:noFill/>
          <a:ln w="19050" cap="flat" cmpd="sng" algn="ctr">
            <a:solidFill>
              <a:srgbClr val="00A4F2"/>
            </a:solidFill>
            <a:prstDash val="solid"/>
            <a:round/>
            <a:headEnd type="none" w="med" len="med"/>
            <a:tailEnd type="arrow"/>
          </a:ln>
          <a:effectLst/>
        </p:spPr>
      </p:cxnSp>
      <p:sp>
        <p:nvSpPr>
          <p:cNvPr id="12" name="TextBox 11"/>
          <p:cNvSpPr txBox="1"/>
          <p:nvPr/>
        </p:nvSpPr>
        <p:spPr>
          <a:xfrm>
            <a:off x="5447928" y="1112007"/>
            <a:ext cx="1940978" cy="338554"/>
          </a:xfrm>
          <a:prstGeom prst="rect">
            <a:avLst/>
          </a:prstGeom>
          <a:noFill/>
        </p:spPr>
        <p:txBody>
          <a:bodyPr wrap="square" rtlCol="0">
            <a:spAutoFit/>
          </a:bodyPr>
          <a:lstStyle/>
          <a:p>
            <a:pPr>
              <a:buNone/>
            </a:pPr>
            <a:r>
              <a:rPr lang="en-US" sz="1600" dirty="0"/>
              <a:t>C-band feed</a:t>
            </a:r>
          </a:p>
        </p:txBody>
      </p:sp>
      <p:cxnSp>
        <p:nvCxnSpPr>
          <p:cNvPr id="15" name="Straight Arrow Connector 14"/>
          <p:cNvCxnSpPr/>
          <p:nvPr/>
        </p:nvCxnSpPr>
        <p:spPr bwMode="auto">
          <a:xfrm flipH="1">
            <a:off x="8955157" y="1073426"/>
            <a:ext cx="884582" cy="745435"/>
          </a:xfrm>
          <a:prstGeom prst="straightConnector1">
            <a:avLst/>
          </a:prstGeom>
          <a:noFill/>
          <a:ln w="19050" cap="flat" cmpd="sng" algn="ctr">
            <a:solidFill>
              <a:srgbClr val="00A4F2"/>
            </a:solidFill>
            <a:prstDash val="solid"/>
            <a:round/>
            <a:headEnd type="none" w="med" len="med"/>
            <a:tailEnd type="arrow"/>
          </a:ln>
          <a:effectLst/>
        </p:spPr>
      </p:cxnSp>
      <p:sp>
        <p:nvSpPr>
          <p:cNvPr id="16" name="TextBox 15"/>
          <p:cNvSpPr txBox="1"/>
          <p:nvPr/>
        </p:nvSpPr>
        <p:spPr>
          <a:xfrm>
            <a:off x="9617900" y="802785"/>
            <a:ext cx="1940978" cy="338554"/>
          </a:xfrm>
          <a:prstGeom prst="rect">
            <a:avLst/>
          </a:prstGeom>
          <a:noFill/>
        </p:spPr>
        <p:txBody>
          <a:bodyPr wrap="square" rtlCol="0">
            <a:spAutoFit/>
          </a:bodyPr>
          <a:lstStyle/>
          <a:p>
            <a:pPr>
              <a:buNone/>
            </a:pPr>
            <a:r>
              <a:rPr lang="en-US" sz="1600" dirty="0"/>
              <a:t>Ku-band feed</a:t>
            </a:r>
          </a:p>
        </p:txBody>
      </p:sp>
      <p:cxnSp>
        <p:nvCxnSpPr>
          <p:cNvPr id="18" name="Straight Arrow Connector 17"/>
          <p:cNvCxnSpPr>
            <a:stCxn id="19" idx="1"/>
          </p:cNvCxnSpPr>
          <p:nvPr/>
        </p:nvCxnSpPr>
        <p:spPr bwMode="auto">
          <a:xfrm flipH="1" flipV="1">
            <a:off x="9490317" y="3625924"/>
            <a:ext cx="837726" cy="79216"/>
          </a:xfrm>
          <a:prstGeom prst="straightConnector1">
            <a:avLst/>
          </a:prstGeom>
          <a:noFill/>
          <a:ln w="19050" cap="flat" cmpd="sng" algn="ctr">
            <a:solidFill>
              <a:srgbClr val="C00000"/>
            </a:solidFill>
            <a:prstDash val="solid"/>
            <a:round/>
            <a:headEnd type="none" w="med" len="med"/>
            <a:tailEnd type="arrow"/>
          </a:ln>
          <a:effectLst/>
        </p:spPr>
      </p:cxnSp>
      <p:sp>
        <p:nvSpPr>
          <p:cNvPr id="19" name="TextBox 18"/>
          <p:cNvSpPr txBox="1"/>
          <p:nvPr/>
        </p:nvSpPr>
        <p:spPr>
          <a:xfrm>
            <a:off x="10328043" y="3535863"/>
            <a:ext cx="1440159" cy="338554"/>
          </a:xfrm>
          <a:prstGeom prst="rect">
            <a:avLst/>
          </a:prstGeom>
          <a:noFill/>
        </p:spPr>
        <p:txBody>
          <a:bodyPr wrap="square" rtlCol="0">
            <a:spAutoFit/>
          </a:bodyPr>
          <a:lstStyle/>
          <a:p>
            <a:pPr>
              <a:buNone/>
            </a:pPr>
            <a:r>
              <a:rPr lang="en-US" sz="1600" dirty="0"/>
              <a:t>Ku-band BUC</a:t>
            </a:r>
          </a:p>
        </p:txBody>
      </p:sp>
      <p:cxnSp>
        <p:nvCxnSpPr>
          <p:cNvPr id="24" name="Straight Arrow Connector 23"/>
          <p:cNvCxnSpPr/>
          <p:nvPr/>
        </p:nvCxnSpPr>
        <p:spPr bwMode="auto">
          <a:xfrm>
            <a:off x="6221896" y="2335696"/>
            <a:ext cx="1580321" cy="894521"/>
          </a:xfrm>
          <a:prstGeom prst="straightConnector1">
            <a:avLst/>
          </a:prstGeom>
          <a:noFill/>
          <a:ln w="19050" cap="flat" cmpd="sng" algn="ctr">
            <a:solidFill>
              <a:srgbClr val="C00000"/>
            </a:solidFill>
            <a:prstDash val="solid"/>
            <a:round/>
            <a:headEnd type="none" w="med" len="med"/>
            <a:tailEnd type="arrow"/>
          </a:ln>
          <a:effectLst/>
        </p:spPr>
      </p:cxnSp>
      <p:sp>
        <p:nvSpPr>
          <p:cNvPr id="25" name="TextBox 24"/>
          <p:cNvSpPr txBox="1"/>
          <p:nvPr/>
        </p:nvSpPr>
        <p:spPr>
          <a:xfrm>
            <a:off x="5198165" y="2045229"/>
            <a:ext cx="1297670" cy="338554"/>
          </a:xfrm>
          <a:prstGeom prst="rect">
            <a:avLst/>
          </a:prstGeom>
          <a:noFill/>
        </p:spPr>
        <p:txBody>
          <a:bodyPr wrap="square" rtlCol="0">
            <a:spAutoFit/>
          </a:bodyPr>
          <a:lstStyle/>
          <a:p>
            <a:pPr>
              <a:buNone/>
            </a:pPr>
            <a:r>
              <a:rPr lang="en-US" sz="1600" dirty="0"/>
              <a:t>C-band BUC</a:t>
            </a:r>
          </a:p>
        </p:txBody>
      </p:sp>
      <p:cxnSp>
        <p:nvCxnSpPr>
          <p:cNvPr id="32" name="Straight Arrow Connector 31"/>
          <p:cNvCxnSpPr>
            <a:stCxn id="33" idx="3"/>
          </p:cNvCxnSpPr>
          <p:nvPr/>
        </p:nvCxnSpPr>
        <p:spPr bwMode="auto">
          <a:xfrm flipV="1">
            <a:off x="3999005" y="3826565"/>
            <a:ext cx="1815386" cy="1918090"/>
          </a:xfrm>
          <a:prstGeom prst="straightConnector1">
            <a:avLst/>
          </a:prstGeom>
          <a:noFill/>
          <a:ln w="19050" cap="flat" cmpd="sng" algn="ctr">
            <a:solidFill>
              <a:srgbClr val="00A4F2"/>
            </a:solidFill>
            <a:prstDash val="solid"/>
            <a:round/>
            <a:headEnd type="none" w="med" len="med"/>
            <a:tailEnd type="arrow"/>
          </a:ln>
          <a:effectLst/>
        </p:spPr>
      </p:cxnSp>
      <p:sp>
        <p:nvSpPr>
          <p:cNvPr id="33" name="TextBox 32"/>
          <p:cNvSpPr txBox="1"/>
          <p:nvPr/>
        </p:nvSpPr>
        <p:spPr>
          <a:xfrm>
            <a:off x="2126975" y="5575378"/>
            <a:ext cx="1872030" cy="338554"/>
          </a:xfrm>
          <a:prstGeom prst="rect">
            <a:avLst/>
          </a:prstGeom>
          <a:noFill/>
        </p:spPr>
        <p:txBody>
          <a:bodyPr wrap="square" rtlCol="0">
            <a:spAutoFit/>
          </a:bodyPr>
          <a:lstStyle/>
          <a:p>
            <a:pPr>
              <a:buNone/>
            </a:pPr>
            <a:r>
              <a:rPr lang="en-US" sz="1600" dirty="0" smtClean="0"/>
              <a:t>Polarization </a:t>
            </a:r>
            <a:r>
              <a:rPr lang="en-US" sz="1600" dirty="0"/>
              <a:t>Harness</a:t>
            </a:r>
          </a:p>
        </p:txBody>
      </p:sp>
      <p:cxnSp>
        <p:nvCxnSpPr>
          <p:cNvPr id="38" name="Straight Arrow Connector 37"/>
          <p:cNvCxnSpPr/>
          <p:nvPr/>
        </p:nvCxnSpPr>
        <p:spPr bwMode="auto">
          <a:xfrm flipV="1">
            <a:off x="2305878" y="3896139"/>
            <a:ext cx="2872409" cy="9939"/>
          </a:xfrm>
          <a:prstGeom prst="straightConnector1">
            <a:avLst/>
          </a:prstGeom>
          <a:noFill/>
          <a:ln w="19050" cap="flat" cmpd="sng" algn="ctr">
            <a:solidFill>
              <a:srgbClr val="00A4F2"/>
            </a:solidFill>
            <a:prstDash val="solid"/>
            <a:round/>
            <a:headEnd type="none" w="med" len="med"/>
            <a:tailEnd type="arrow"/>
          </a:ln>
          <a:effectLst/>
        </p:spPr>
      </p:cxnSp>
      <p:cxnSp>
        <p:nvCxnSpPr>
          <p:cNvPr id="43" name="Straight Arrow Connector 42"/>
          <p:cNvCxnSpPr>
            <a:stCxn id="44" idx="1"/>
          </p:cNvCxnSpPr>
          <p:nvPr/>
        </p:nvCxnSpPr>
        <p:spPr bwMode="auto">
          <a:xfrm flipH="1" flipV="1">
            <a:off x="7692887" y="3935896"/>
            <a:ext cx="2745209" cy="1858837"/>
          </a:xfrm>
          <a:prstGeom prst="straightConnector1">
            <a:avLst/>
          </a:prstGeom>
          <a:noFill/>
          <a:ln w="19050" cap="flat" cmpd="sng" algn="ctr">
            <a:solidFill>
              <a:srgbClr val="C00000"/>
            </a:solidFill>
            <a:prstDash val="solid"/>
            <a:round/>
            <a:headEnd type="none" w="med" len="med"/>
            <a:tailEnd type="arrow"/>
          </a:ln>
          <a:effectLst/>
        </p:spPr>
      </p:cxnSp>
      <p:sp>
        <p:nvSpPr>
          <p:cNvPr id="44" name="TextBox 43"/>
          <p:cNvSpPr txBox="1"/>
          <p:nvPr/>
        </p:nvSpPr>
        <p:spPr>
          <a:xfrm>
            <a:off x="10438096" y="5625456"/>
            <a:ext cx="1277332" cy="338554"/>
          </a:xfrm>
          <a:prstGeom prst="rect">
            <a:avLst/>
          </a:prstGeom>
          <a:noFill/>
        </p:spPr>
        <p:txBody>
          <a:bodyPr wrap="square" rtlCol="0">
            <a:spAutoFit/>
          </a:bodyPr>
          <a:lstStyle/>
          <a:p>
            <a:pPr>
              <a:buNone/>
            </a:pPr>
            <a:r>
              <a:rPr lang="en-US" sz="1600" dirty="0"/>
              <a:t>BUC coax</a:t>
            </a:r>
          </a:p>
        </p:txBody>
      </p:sp>
      <p:sp>
        <p:nvSpPr>
          <p:cNvPr id="34" name="TextBox 33"/>
          <p:cNvSpPr txBox="1"/>
          <p:nvPr/>
        </p:nvSpPr>
        <p:spPr>
          <a:xfrm>
            <a:off x="2496708" y="2888433"/>
            <a:ext cx="1640377" cy="338554"/>
          </a:xfrm>
          <a:prstGeom prst="rect">
            <a:avLst/>
          </a:prstGeom>
          <a:noFill/>
        </p:spPr>
        <p:txBody>
          <a:bodyPr wrap="square" rtlCol="0">
            <a:spAutoFit/>
          </a:bodyPr>
          <a:lstStyle/>
          <a:p>
            <a:pPr>
              <a:buNone/>
            </a:pPr>
            <a:r>
              <a:rPr lang="en-US" sz="1600" dirty="0"/>
              <a:t>QOR </a:t>
            </a:r>
            <a:r>
              <a:rPr lang="en-US" sz="1600" dirty="0" smtClean="0"/>
              <a:t>Switch Box</a:t>
            </a:r>
            <a:endParaRPr lang="en-US" sz="1600" dirty="0"/>
          </a:p>
        </p:txBody>
      </p:sp>
      <p:cxnSp>
        <p:nvCxnSpPr>
          <p:cNvPr id="37" name="Straight Arrow Connector 36"/>
          <p:cNvCxnSpPr/>
          <p:nvPr/>
        </p:nvCxnSpPr>
        <p:spPr bwMode="auto">
          <a:xfrm>
            <a:off x="3975652" y="3051313"/>
            <a:ext cx="2882348" cy="675861"/>
          </a:xfrm>
          <a:prstGeom prst="straightConnector1">
            <a:avLst/>
          </a:prstGeom>
          <a:noFill/>
          <a:ln w="19050" cap="flat" cmpd="sng" algn="ctr">
            <a:solidFill>
              <a:srgbClr val="00A4F2"/>
            </a:solidFill>
            <a:prstDash val="solid"/>
            <a:round/>
            <a:headEnd type="none" w="med" len="med"/>
            <a:tailEnd type="arrow"/>
          </a:ln>
          <a:effectLst/>
        </p:spPr>
      </p:cxnSp>
      <p:cxnSp>
        <p:nvCxnSpPr>
          <p:cNvPr id="40" name="Straight Arrow Connector 39"/>
          <p:cNvCxnSpPr>
            <a:stCxn id="41" idx="1"/>
          </p:cNvCxnSpPr>
          <p:nvPr/>
        </p:nvCxnSpPr>
        <p:spPr bwMode="auto">
          <a:xfrm flipH="1" flipV="1">
            <a:off x="8656983" y="3756991"/>
            <a:ext cx="1838688" cy="884042"/>
          </a:xfrm>
          <a:prstGeom prst="straightConnector1">
            <a:avLst/>
          </a:prstGeom>
          <a:noFill/>
          <a:ln w="19050" cap="flat" cmpd="sng" algn="ctr">
            <a:solidFill>
              <a:srgbClr val="00B050"/>
            </a:solidFill>
            <a:prstDash val="solid"/>
            <a:round/>
            <a:headEnd type="none" w="med" len="med"/>
            <a:tailEnd type="arrow"/>
          </a:ln>
          <a:effectLst/>
        </p:spPr>
      </p:cxnSp>
      <p:sp>
        <p:nvSpPr>
          <p:cNvPr id="41" name="TextBox 40"/>
          <p:cNvSpPr txBox="1"/>
          <p:nvPr/>
        </p:nvSpPr>
        <p:spPr>
          <a:xfrm>
            <a:off x="10495671" y="4472609"/>
            <a:ext cx="1277332" cy="336848"/>
          </a:xfrm>
          <a:prstGeom prst="rect">
            <a:avLst/>
          </a:prstGeom>
          <a:noFill/>
        </p:spPr>
        <p:txBody>
          <a:bodyPr wrap="square" rtlCol="0">
            <a:spAutoFit/>
          </a:bodyPr>
          <a:lstStyle/>
          <a:p>
            <a:pPr>
              <a:buNone/>
            </a:pPr>
            <a:r>
              <a:rPr lang="en-US" sz="1600" dirty="0"/>
              <a:t>RX coax</a:t>
            </a:r>
          </a:p>
        </p:txBody>
      </p:sp>
      <p:sp>
        <p:nvSpPr>
          <p:cNvPr id="55" name="TextBox 54"/>
          <p:cNvSpPr txBox="1"/>
          <p:nvPr/>
        </p:nvSpPr>
        <p:spPr>
          <a:xfrm>
            <a:off x="1868557" y="3727174"/>
            <a:ext cx="546652" cy="338554"/>
          </a:xfrm>
          <a:prstGeom prst="rect">
            <a:avLst/>
          </a:prstGeom>
          <a:noFill/>
        </p:spPr>
        <p:txBody>
          <a:bodyPr wrap="square" rtlCol="0">
            <a:spAutoFit/>
          </a:bodyPr>
          <a:lstStyle/>
          <a:p>
            <a:r>
              <a:rPr lang="en-US" sz="1600" dirty="0" smtClean="0"/>
              <a:t>ICU</a:t>
            </a:r>
            <a:endParaRPr lang="en-US" sz="1600" dirty="0"/>
          </a:p>
        </p:txBody>
      </p:sp>
      <p:cxnSp>
        <p:nvCxnSpPr>
          <p:cNvPr id="60" name="Straight Arrow Connector 59"/>
          <p:cNvCxnSpPr>
            <a:stCxn id="41" idx="1"/>
          </p:cNvCxnSpPr>
          <p:nvPr/>
        </p:nvCxnSpPr>
        <p:spPr bwMode="auto">
          <a:xfrm flipH="1" flipV="1">
            <a:off x="7136296" y="3627783"/>
            <a:ext cx="3359375" cy="1013250"/>
          </a:xfrm>
          <a:prstGeom prst="straightConnector1">
            <a:avLst/>
          </a:prstGeom>
          <a:noFill/>
          <a:ln w="19050" cap="flat" cmpd="sng" algn="ctr">
            <a:solidFill>
              <a:srgbClr val="00B050"/>
            </a:solidFill>
            <a:prstDash val="solid"/>
            <a:round/>
            <a:headEnd type="none" w="med" len="med"/>
            <a:tailEnd type="arrow"/>
          </a:ln>
          <a:effectLst/>
        </p:spPr>
      </p:cxnSp>
      <p:cxnSp>
        <p:nvCxnSpPr>
          <p:cNvPr id="65" name="Straight Arrow Connector 64"/>
          <p:cNvCxnSpPr>
            <a:stCxn id="44" idx="1"/>
          </p:cNvCxnSpPr>
          <p:nvPr/>
        </p:nvCxnSpPr>
        <p:spPr bwMode="auto">
          <a:xfrm flipH="1" flipV="1">
            <a:off x="7633252" y="4641575"/>
            <a:ext cx="2804844" cy="1153158"/>
          </a:xfrm>
          <a:prstGeom prst="straightConnector1">
            <a:avLst/>
          </a:prstGeom>
          <a:no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0238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C:\Documents and Settings\sbroadfield\Desktop\Training 2009\Pictures\Word\PCU.jpg"/>
          <p:cNvPicPr>
            <a:picLocks noChangeAspect="1" noChangeArrowheads="1"/>
          </p:cNvPicPr>
          <p:nvPr/>
        </p:nvPicPr>
        <p:blipFill>
          <a:blip r:embed="rId2" cstate="print"/>
          <a:srcRect/>
          <a:stretch>
            <a:fillRect/>
          </a:stretch>
        </p:blipFill>
        <p:spPr bwMode="auto">
          <a:xfrm>
            <a:off x="3695700" y="2971801"/>
            <a:ext cx="4495800" cy="3262313"/>
          </a:xfrm>
          <a:prstGeom prst="rect">
            <a:avLst/>
          </a:prstGeom>
          <a:noFill/>
          <a:ln w="9525">
            <a:noFill/>
            <a:miter lim="800000"/>
            <a:headEnd/>
            <a:tailEnd/>
          </a:ln>
        </p:spPr>
      </p:pic>
      <p:sp>
        <p:nvSpPr>
          <p:cNvPr id="2" name="Title 1"/>
          <p:cNvSpPr>
            <a:spLocks noGrp="1"/>
          </p:cNvSpPr>
          <p:nvPr>
            <p:ph type="title"/>
          </p:nvPr>
        </p:nvSpPr>
        <p:spPr>
          <a:xfrm>
            <a:off x="1758378" y="292432"/>
            <a:ext cx="8193065" cy="460860"/>
          </a:xfrm>
        </p:spPr>
        <p:txBody>
          <a:bodyPr/>
          <a:lstStyle/>
          <a:p>
            <a:r>
              <a:rPr lang="en-GB" dirty="0" smtClean="0">
                <a:latin typeface="Times New Roman" panose="02020603050405020304" pitchFamily="18" charset="0"/>
                <a:cs typeface="Times New Roman" panose="02020603050405020304" pitchFamily="18" charset="0"/>
              </a:rPr>
              <a:t>		DAC </a:t>
            </a:r>
            <a:r>
              <a:rPr lang="en-GB" dirty="0">
                <a:latin typeface="Times New Roman" panose="02020603050405020304" pitchFamily="18" charset="0"/>
                <a:cs typeface="Times New Roman" panose="02020603050405020304" pitchFamily="18" charset="0"/>
              </a:rPr>
              <a:t>9797B </a:t>
            </a:r>
            <a:r>
              <a:rPr lang="en-GB" dirty="0" smtClean="0">
                <a:latin typeface="Times New Roman" panose="02020603050405020304" pitchFamily="18" charset="0"/>
                <a:cs typeface="Times New Roman" panose="02020603050405020304" pitchFamily="18" charset="0"/>
              </a:rPr>
              <a:t>&amp; XX06 Antenna System </a:t>
            </a:r>
            <a:r>
              <a:rPr lang="en-GB" dirty="0">
                <a:latin typeface="Times New Roman" panose="02020603050405020304" pitchFamily="18" charset="0"/>
                <a:cs typeface="Times New Roman" panose="02020603050405020304" pitchFamily="18" charset="0"/>
              </a:rPr>
              <a:t>PCU</a:t>
            </a:r>
          </a:p>
        </p:txBody>
      </p:sp>
      <p:sp>
        <p:nvSpPr>
          <p:cNvPr id="3" name="Content Placeholder 2"/>
          <p:cNvSpPr>
            <a:spLocks noGrp="1"/>
          </p:cNvSpPr>
          <p:nvPr>
            <p:ph idx="1"/>
          </p:nvPr>
        </p:nvSpPr>
        <p:spPr>
          <a:xfrm>
            <a:off x="1955800" y="1239839"/>
            <a:ext cx="8281988" cy="914400"/>
          </a:xfrm>
        </p:spPr>
        <p:txBody>
          <a:bodyPr>
            <a:normAutofit/>
          </a:bodyPr>
          <a:lstStyle/>
          <a:p>
            <a:pPr marL="180975" indent="-180975"/>
            <a:r>
              <a:rPr lang="en-GB" sz="2000" dirty="0" smtClean="0">
                <a:latin typeface="Times New Roman" panose="02020603050405020304" pitchFamily="18" charset="0"/>
                <a:cs typeface="Times New Roman" panose="02020603050405020304" pitchFamily="18" charset="0"/>
              </a:rPr>
              <a:t>The Level Cage is </a:t>
            </a:r>
            <a:r>
              <a:rPr lang="en-GB" sz="2000" dirty="0">
                <a:latin typeface="Times New Roman" panose="02020603050405020304" pitchFamily="18" charset="0"/>
                <a:cs typeface="Times New Roman" panose="02020603050405020304" pitchFamily="18" charset="0"/>
              </a:rPr>
              <a:t>external to C</a:t>
            </a:r>
            <a:r>
              <a:rPr lang="en-GB" sz="2000" dirty="0" smtClean="0">
                <a:latin typeface="Times New Roman" panose="02020603050405020304" pitchFamily="18" charset="0"/>
                <a:cs typeface="Times New Roman" panose="02020603050405020304" pitchFamily="18" charset="0"/>
              </a:rPr>
              <a:t>entral </a:t>
            </a:r>
            <a:r>
              <a:rPr lang="en-GB" sz="2000" dirty="0">
                <a:latin typeface="Times New Roman" panose="02020603050405020304" pitchFamily="18" charset="0"/>
                <a:cs typeface="Times New Roman" panose="02020603050405020304" pitchFamily="18" charset="0"/>
              </a:rPr>
              <a:t>P</a:t>
            </a:r>
            <a:r>
              <a:rPr lang="en-GB" sz="2000" dirty="0" smtClean="0">
                <a:latin typeface="Times New Roman" panose="02020603050405020304" pitchFamily="18" charset="0"/>
                <a:cs typeface="Times New Roman" panose="02020603050405020304" pitchFamily="18" charset="0"/>
              </a:rPr>
              <a:t>rocessing Unit (PCU)</a:t>
            </a:r>
            <a:endParaRPr lang="en-GB" sz="2000" dirty="0">
              <a:latin typeface="Times New Roman" panose="02020603050405020304" pitchFamily="18" charset="0"/>
              <a:cs typeface="Times New Roman" panose="02020603050405020304" pitchFamily="18" charset="0"/>
            </a:endParaRPr>
          </a:p>
          <a:p>
            <a:pPr marL="180975" indent="-180975"/>
            <a:r>
              <a:rPr lang="en-GB" sz="2000" dirty="0" smtClean="0">
                <a:latin typeface="Times New Roman" panose="02020603050405020304" pitchFamily="18" charset="0"/>
                <a:cs typeface="Times New Roman" panose="02020603050405020304" pitchFamily="18" charset="0"/>
              </a:rPr>
              <a:t>The Rx Receiver, (Tuner Card), is located </a:t>
            </a:r>
            <a:r>
              <a:rPr lang="en-GB" sz="2000" dirty="0">
                <a:latin typeface="Times New Roman" panose="02020603050405020304" pitchFamily="18" charset="0"/>
                <a:cs typeface="Times New Roman" panose="02020603050405020304" pitchFamily="18" charset="0"/>
              </a:rPr>
              <a:t>in DAC</a:t>
            </a:r>
          </a:p>
          <a:p>
            <a:pPr marL="180975" indent="-180975"/>
            <a:endParaRPr lang="en-GB" sz="1600" dirty="0"/>
          </a:p>
          <a:p>
            <a:pPr marL="180975" indent="-180975"/>
            <a:endParaRPr lang="en-GB" sz="1600" dirty="0"/>
          </a:p>
        </p:txBody>
      </p:sp>
      <p:sp>
        <p:nvSpPr>
          <p:cNvPr id="5" name="Date Placeholder 4"/>
          <p:cNvSpPr>
            <a:spLocks noGrp="1"/>
          </p:cNvSpPr>
          <p:nvPr>
            <p:ph type="dt" sz="half" idx="14"/>
          </p:nvPr>
        </p:nvSpPr>
        <p:spPr/>
        <p:txBody>
          <a:bodyPr/>
          <a:lstStyle/>
          <a:p>
            <a:pPr>
              <a:defRPr/>
            </a:pPr>
            <a:fld id="{D95CFEC9-DCDE-483F-9C62-EBF9D31C73AA}" type="datetime3">
              <a:rPr lang="en-US" smtClean="0"/>
              <a:pPr>
                <a:defRPr/>
              </a:pPr>
              <a:t>22 October 2019</a:t>
            </a:fld>
            <a:endParaRPr lang="en-US" dirty="0"/>
          </a:p>
        </p:txBody>
      </p:sp>
      <p:sp>
        <p:nvSpPr>
          <p:cNvPr id="6" name="Slide Number Placeholder 5"/>
          <p:cNvSpPr>
            <a:spLocks noGrp="1"/>
          </p:cNvSpPr>
          <p:nvPr>
            <p:ph type="sldNum" sz="quarter" idx="15"/>
          </p:nvPr>
        </p:nvSpPr>
        <p:spPr/>
        <p:txBody>
          <a:bodyPr/>
          <a:lstStyle/>
          <a:p>
            <a:pPr>
              <a:defRPr/>
            </a:pPr>
            <a:fld id="{90600ADF-17AC-4085-9C50-2A0435A05455}" type="slidenum">
              <a:rPr lang="en-US" smtClean="0"/>
              <a:pPr>
                <a:defRPr/>
              </a:pPr>
              <a:t>9</a:t>
            </a:fld>
            <a:endParaRPr lang="en-US" dirty="0"/>
          </a:p>
        </p:txBody>
      </p:sp>
      <p:cxnSp>
        <p:nvCxnSpPr>
          <p:cNvPr id="7" name="Straight Arrow Connector 6"/>
          <p:cNvCxnSpPr/>
          <p:nvPr/>
        </p:nvCxnSpPr>
        <p:spPr bwMode="auto">
          <a:xfrm>
            <a:off x="3162300" y="3848100"/>
            <a:ext cx="914400" cy="914400"/>
          </a:xfrm>
          <a:prstGeom prst="straightConnector1">
            <a:avLst/>
          </a:prstGeom>
          <a:noFill/>
          <a:ln w="9525" cap="flat" cmpd="sng" algn="ctr">
            <a:noFill/>
            <a:prstDash val="solid"/>
            <a:round/>
            <a:headEnd type="none" w="med" len="med"/>
            <a:tailEnd type="arrow"/>
          </a:ln>
          <a:effectLst/>
        </p:spPr>
      </p:cxnSp>
      <p:cxnSp>
        <p:nvCxnSpPr>
          <p:cNvPr id="9" name="Straight Arrow Connector 8"/>
          <p:cNvCxnSpPr/>
          <p:nvPr/>
        </p:nvCxnSpPr>
        <p:spPr bwMode="auto">
          <a:xfrm>
            <a:off x="3162300" y="3848100"/>
            <a:ext cx="914400" cy="914400"/>
          </a:xfrm>
          <a:prstGeom prst="straightConnector1">
            <a:avLst/>
          </a:prstGeom>
          <a:noFill/>
          <a:ln w="9525" cap="flat" cmpd="sng" algn="ctr">
            <a:noFill/>
            <a:prstDash val="solid"/>
            <a:round/>
            <a:headEnd type="none" w="med" len="med"/>
            <a:tailEnd type="arrow"/>
          </a:ln>
          <a:effectLst/>
        </p:spPr>
      </p:cxnSp>
      <p:sp>
        <p:nvSpPr>
          <p:cNvPr id="11" name="Rectangle 10"/>
          <p:cNvSpPr/>
          <p:nvPr/>
        </p:nvSpPr>
        <p:spPr>
          <a:xfrm>
            <a:off x="6547847" y="4018181"/>
            <a:ext cx="1257657" cy="338554"/>
          </a:xfrm>
          <a:prstGeom prst="rect">
            <a:avLst/>
          </a:prstGeom>
          <a:solidFill>
            <a:schemeClr val="bg1">
              <a:lumMod val="50000"/>
              <a:alpha val="64000"/>
            </a:schemeClr>
          </a:solidFill>
        </p:spPr>
        <p:txBody>
          <a:bodyPr wrap="square">
            <a:spAutoFit/>
          </a:bodyPr>
          <a:lstStyle/>
          <a:p>
            <a:pPr>
              <a:buNone/>
            </a:pPr>
            <a:r>
              <a:rPr lang="en-GB" sz="1600" dirty="0">
                <a:solidFill>
                  <a:srgbClr val="FF0000"/>
                </a:solidFill>
              </a:rPr>
              <a:t>PCU PCB</a:t>
            </a:r>
          </a:p>
        </p:txBody>
      </p:sp>
      <p:sp>
        <p:nvSpPr>
          <p:cNvPr id="14" name="Rectangle 13"/>
          <p:cNvSpPr/>
          <p:nvPr/>
        </p:nvSpPr>
        <p:spPr>
          <a:xfrm>
            <a:off x="4045608" y="3628191"/>
            <a:ext cx="1402320" cy="338554"/>
          </a:xfrm>
          <a:prstGeom prst="rect">
            <a:avLst/>
          </a:prstGeom>
          <a:solidFill>
            <a:schemeClr val="bg1">
              <a:lumMod val="50000"/>
              <a:alpha val="64000"/>
            </a:schemeClr>
          </a:solidFill>
        </p:spPr>
        <p:txBody>
          <a:bodyPr wrap="square">
            <a:spAutoFit/>
          </a:bodyPr>
          <a:lstStyle/>
          <a:p>
            <a:pPr>
              <a:buNone/>
            </a:pPr>
            <a:r>
              <a:rPr lang="en-GB" sz="1600" dirty="0">
                <a:solidFill>
                  <a:srgbClr val="FF0000"/>
                </a:solidFill>
              </a:rPr>
              <a:t>Motor Driver</a:t>
            </a:r>
          </a:p>
        </p:txBody>
      </p:sp>
      <p:sp>
        <p:nvSpPr>
          <p:cNvPr id="15" name="Rounded Rectangle 14"/>
          <p:cNvSpPr/>
          <p:nvPr/>
        </p:nvSpPr>
        <p:spPr bwMode="auto">
          <a:xfrm>
            <a:off x="3724478" y="2891330"/>
            <a:ext cx="2803571" cy="276991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sp>
        <p:nvSpPr>
          <p:cNvPr id="16" name="Rounded Rectangle 15"/>
          <p:cNvSpPr/>
          <p:nvPr/>
        </p:nvSpPr>
        <p:spPr bwMode="auto">
          <a:xfrm>
            <a:off x="3791744" y="2924945"/>
            <a:ext cx="2664296" cy="1678012"/>
          </a:xfrm>
          <a:prstGeom prst="roundRect">
            <a:avLst/>
          </a:prstGeom>
          <a:noFill/>
          <a:ln w="28575" cap="flat" cmpd="sng" algn="ctr">
            <a:solidFill>
              <a:srgbClr val="FFC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5263" indent="-195263" fontAlgn="base">
              <a:spcBef>
                <a:spcPct val="20000"/>
              </a:spcBef>
              <a:spcAft>
                <a:spcPct val="0"/>
              </a:spcAft>
              <a:buClr>
                <a:srgbClr val="009FDA"/>
              </a:buClr>
              <a:buSzPct val="130000"/>
              <a:buFont typeface="Times" pitchFamily="18" charset="0"/>
              <a:buChar char="•"/>
            </a:pPr>
            <a:endParaRPr lang="en-GB" sz="1600">
              <a:latin typeface="Tahoma" pitchFamily="34" charset="0"/>
            </a:endParaRPr>
          </a:p>
        </p:txBody>
      </p:sp>
    </p:spTree>
    <p:extLst>
      <p:ext uri="{BB962C8B-B14F-4D97-AF65-F5344CB8AC3E}">
        <p14:creationId xmlns:p14="http://schemas.microsoft.com/office/powerpoint/2010/main" val="380659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6052</TotalTime>
  <Words>1650</Words>
  <Application>Microsoft Office PowerPoint</Application>
  <PresentationFormat>Custom</PresentationFormat>
  <Paragraphs>182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Satellite Antenna Overview</vt:lpstr>
      <vt:lpstr>Seatel C/Ku-Band Series &amp; Ku-Band Series Antennas</vt:lpstr>
      <vt:lpstr>9797B Antenna Systems</vt:lpstr>
      <vt:lpstr>9711 Antenna  (2.4 meter antennas) </vt:lpstr>
      <vt:lpstr>   9797B &amp; 9711  DAC Based Antenna Systems</vt:lpstr>
      <vt:lpstr>9711IMA (Integrated Marine Antenna) Series Introduction</vt:lpstr>
      <vt:lpstr>   MXP – ICU Based Antenna Systems </vt:lpstr>
      <vt:lpstr>   Dual Band Antenna Systems</vt:lpstr>
      <vt:lpstr>  DAC 9797B &amp; XX06 Antenna System PCU</vt:lpstr>
      <vt:lpstr>  9711 IMA &amp; XX12 Series IMA (Integrated Marine Antenna) ICU</vt:lpstr>
      <vt:lpstr>Gravity Reference and MEM Sensors</vt:lpstr>
      <vt:lpstr>Level Cage &amp; Level Platform Rate Sensors</vt:lpstr>
      <vt:lpstr>Control Loops</vt:lpstr>
      <vt:lpstr>Antenna Initialization Process</vt:lpstr>
      <vt:lpstr> Antenna Stabilization, Targeting, and Tracking</vt:lpstr>
      <vt:lpstr>Antenna Balance</vt:lpstr>
      <vt:lpstr>C band Circular and Linear Switchable P/N 134869-1</vt:lpstr>
      <vt:lpstr>Ku-Band Feed - Dual band antenna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Manning</dc:creator>
  <cp:lastModifiedBy>Karl Kapusta</cp:lastModifiedBy>
  <cp:revision>109</cp:revision>
  <cp:lastPrinted>2019-10-16T18:40:28Z</cp:lastPrinted>
  <dcterms:created xsi:type="dcterms:W3CDTF">2019-10-14T23:43:17Z</dcterms:created>
  <dcterms:modified xsi:type="dcterms:W3CDTF">2019-10-22T22:36:32Z</dcterms:modified>
</cp:coreProperties>
</file>